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32" r:id="rId2"/>
    <p:sldMasterId id="2147483980" r:id="rId3"/>
    <p:sldMasterId id="2147485741" r:id="rId4"/>
    <p:sldMasterId id="2147485753" r:id="rId5"/>
    <p:sldMasterId id="2147485765" r:id="rId6"/>
  </p:sldMasterIdLst>
  <p:notesMasterIdLst>
    <p:notesMasterId r:id="rId31"/>
  </p:notesMasterIdLst>
  <p:sldIdLst>
    <p:sldId id="371" r:id="rId7"/>
    <p:sldId id="801" r:id="rId8"/>
    <p:sldId id="802" r:id="rId9"/>
    <p:sldId id="804" r:id="rId10"/>
    <p:sldId id="704" r:id="rId11"/>
    <p:sldId id="793" r:id="rId12"/>
    <p:sldId id="796" r:id="rId13"/>
    <p:sldId id="799" r:id="rId14"/>
    <p:sldId id="795" r:id="rId15"/>
    <p:sldId id="798" r:id="rId16"/>
    <p:sldId id="805" r:id="rId17"/>
    <p:sldId id="776" r:id="rId18"/>
    <p:sldId id="771" r:id="rId19"/>
    <p:sldId id="710" r:id="rId20"/>
    <p:sldId id="786" r:id="rId21"/>
    <p:sldId id="775" r:id="rId22"/>
    <p:sldId id="777" r:id="rId23"/>
    <p:sldId id="772" r:id="rId24"/>
    <p:sldId id="773" r:id="rId25"/>
    <p:sldId id="774" r:id="rId26"/>
    <p:sldId id="778" r:id="rId27"/>
    <p:sldId id="788" r:id="rId28"/>
    <p:sldId id="789" r:id="rId29"/>
    <p:sldId id="681" r:id="rId30"/>
  </p:sldIdLst>
  <p:sldSz cx="12801600" cy="9601200" type="A3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3986" indent="3175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07971" indent="6349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63545" indent="7937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17532" indent="11112" algn="l" rtl="0" fontAlgn="base">
      <a:spcBef>
        <a:spcPct val="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5802" algn="l" defTabSz="914321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2964" algn="l" defTabSz="914321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123" algn="l" defTabSz="914321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285" algn="l" defTabSz="914321" rtl="0" eaLnBrk="1" latinLnBrk="0" hangingPunct="1">
      <a:defRPr sz="13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0000FF"/>
    <a:srgbClr val="D7D7D7"/>
    <a:srgbClr val="FF9900"/>
    <a:srgbClr val="B2B2B2"/>
    <a:srgbClr val="0066FF"/>
    <a:srgbClr val="FFFFFF"/>
    <a:srgbClr val="808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7001" autoAdjust="0"/>
    <p:restoredTop sz="99886" autoAdjust="0"/>
  </p:normalViewPr>
  <p:slideViewPr>
    <p:cSldViewPr>
      <p:cViewPr varScale="1">
        <p:scale>
          <a:sx n="81" d="100"/>
          <a:sy n="81" d="100"/>
        </p:scale>
        <p:origin x="-1932" y="-78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theme" Target="theme/theme1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45A02833-790A-44E9-8582-982169F007F5}" type="datetimeFigureOut">
              <a:rPr lang="ru-RU"/>
              <a:pPr>
                <a:defRPr/>
              </a:pPr>
              <a:t>18.01.2021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20750" y="742950"/>
            <a:ext cx="4953000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77891B63-E5BC-4B72-8E8B-0EE2BC87CFA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7953785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07971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1pPr>
    <a:lvl2pPr marL="453986" algn="l" defTabSz="907971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2pPr>
    <a:lvl3pPr marL="907971" algn="l" defTabSz="907971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3pPr>
    <a:lvl4pPr marL="1363545" algn="l" defTabSz="907971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4pPr>
    <a:lvl5pPr marL="1817532" algn="l" defTabSz="907971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+mn-lt"/>
        <a:ea typeface="+mn-ea"/>
        <a:cs typeface="+mn-cs"/>
      </a:defRPr>
    </a:lvl5pPr>
    <a:lvl6pPr marL="2273787" algn="l" defTabSz="9095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28514" algn="l" defTabSz="9095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83253" algn="l" defTabSz="9095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38014" algn="l" defTabSz="909512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2338" y="742950"/>
            <a:ext cx="4949825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8676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4FA4C0CB-99C3-4D07-A42B-8C2F066D4BCE}" type="slidenum">
              <a:rPr 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 txBox="1">
            <a:spLocks noGrp="1" noChangeArrowheads="1"/>
          </p:cNvSpPr>
          <p:nvPr/>
        </p:nvSpPr>
        <p:spPr bwMode="auto">
          <a:xfrm>
            <a:off x="3849688" y="9410700"/>
            <a:ext cx="2943225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8" tIns="45555" rIns="91108" bIns="45555" anchor="b"/>
          <a:lstStyle>
            <a:lvl1pPr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9F96C85E-803E-41C3-A73D-AD756200AA6F}" type="slidenum">
              <a:rPr lang="ru-RU" altLang="ru-RU" sz="1200">
                <a:solidFill>
                  <a:srgbClr val="000000"/>
                </a:solidFill>
                <a:cs typeface="Times New Roman" pitchFamily="18" charset="0"/>
              </a:rPr>
              <a:pPr algn="r" eaLnBrk="1" hangingPunct="1"/>
              <a:t>24</a:t>
            </a:fld>
            <a:endParaRPr lang="ru-RU" altLang="ru-RU" sz="12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1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2950"/>
            <a:ext cx="4954588" cy="37163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05350"/>
            <a:ext cx="5437188" cy="44577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08" tIns="45555" rIns="91108" bIns="4555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ru-RU" altLang="ru-RU" smtClean="0"/>
              <a:t>Использовать на селекторных совещаниях за неделю 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0750" y="742950"/>
            <a:ext cx="4953000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53252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DB2560-9991-483D-999F-44B6B9478A01}" type="slidenum">
              <a:rPr 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20750" y="742950"/>
            <a:ext cx="4953000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5427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F7E8FE9C-2700-4E1F-8158-C72031A9CC29}" type="slidenum">
              <a:rPr lang="ru-RU" sz="1200">
                <a:solidFill>
                  <a:prstClr val="black"/>
                </a:solidFill>
              </a:rPr>
              <a:pPr eaLnBrk="1" hangingPunct="1"/>
              <a:t>3</a:t>
            </a:fld>
            <a:endParaRPr lang="ru-RU" sz="120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69988" y="1238250"/>
            <a:ext cx="4454525" cy="334168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>
              <a:latin typeface="Arial" charset="0"/>
            </a:endParaRPr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2233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4CD5BB-B45D-431F-BAFA-C0AB4DA30288}" type="slidenum">
              <a:rPr lang="ru-RU" altLang="ru-RU" sz="1200" smtClean="0">
                <a:solidFill>
                  <a:srgbClr val="000000"/>
                </a:solidFill>
                <a:latin typeface="Arial" charset="0"/>
              </a:rPr>
              <a:pPr eaLnBrk="1" hangingPunct="1"/>
              <a:t>4</a:t>
            </a:fld>
            <a:endParaRPr lang="ru-RU" altLang="ru-RU" sz="1200" smtClean="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0725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1575" y="1239838"/>
            <a:ext cx="4451350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563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29E32A6F-6A85-43C7-8114-4688F7A53FFC}" type="slidenum">
              <a:rPr lang="ru-RU" sz="1200">
                <a:solidFill>
                  <a:srgbClr val="000000"/>
                </a:solidFill>
              </a:rPr>
              <a:pPr eaLnBrk="1" hangingPunct="1"/>
              <a:t>7</a:t>
            </a:fld>
            <a:endParaRPr lang="ru-RU" sz="1200">
              <a:solidFill>
                <a:srgbClr val="000000"/>
              </a:solidFill>
            </a:endParaRPr>
          </a:p>
        </p:txBody>
      </p:sp>
      <p:sp>
        <p:nvSpPr>
          <p:cNvPr id="56325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76338" y="1239838"/>
            <a:ext cx="4445000" cy="333533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563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4BA60A8-A078-42C9-801B-DB2185644F6A}" type="slidenum">
              <a:rPr lang="ru-RU" sz="1200" smtClean="0">
                <a:solidFill>
                  <a:srgbClr val="000000"/>
                </a:solidFill>
              </a:rPr>
              <a:pPr eaLnBrk="1" hangingPunct="1"/>
              <a:t>8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56325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71575" y="1239838"/>
            <a:ext cx="4451350" cy="3338512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10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79062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171575" y="1239838"/>
            <a:ext cx="4451350" cy="3338512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11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510068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/>
          <p:cNvSpPr txBox="1">
            <a:spLocks noGrp="1" noChangeArrowheads="1"/>
          </p:cNvSpPr>
          <p:nvPr/>
        </p:nvSpPr>
        <p:spPr bwMode="auto">
          <a:xfrm>
            <a:off x="3849688" y="9410700"/>
            <a:ext cx="2943225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08" tIns="45555" rIns="91108" bIns="45555" anchor="b"/>
          <a:lstStyle>
            <a:lvl1pPr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915988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915988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9F96C85E-803E-41C3-A73D-AD756200AA6F}" type="slidenum">
              <a:rPr lang="ru-RU" altLang="ru-RU" sz="1200">
                <a:solidFill>
                  <a:srgbClr val="000000"/>
                </a:solidFill>
                <a:cs typeface="Times New Roman" pitchFamily="18" charset="0"/>
              </a:rPr>
              <a:pPr algn="r" eaLnBrk="1" hangingPunct="1"/>
              <a:t>23</a:t>
            </a:fld>
            <a:endParaRPr lang="ru-RU" altLang="ru-RU" sz="12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1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20750" y="742950"/>
            <a:ext cx="4954588" cy="37163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0" y="4705350"/>
            <a:ext cx="5437188" cy="44577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08" tIns="45555" rIns="91108" bIns="4555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ru-RU" altLang="ru-RU" smtClean="0"/>
              <a:t>Использовать на селекторных совещаниях за неделю 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9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93"/>
          <a:lstStyle>
            <a:lvl1pPr marL="0" marR="63752" indent="0" algn="r">
              <a:buNone/>
              <a:defRPr>
                <a:solidFill>
                  <a:schemeClr val="tx1"/>
                </a:solidFill>
              </a:defRPr>
            </a:lvl1pPr>
            <a:lvl2pPr marL="637506" indent="0" algn="ctr">
              <a:buNone/>
            </a:lvl2pPr>
            <a:lvl3pPr marL="1274993" indent="0" algn="ctr">
              <a:buNone/>
            </a:lvl3pPr>
            <a:lvl4pPr marL="1912483" indent="0" algn="ctr">
              <a:buNone/>
            </a:lvl4pPr>
            <a:lvl5pPr marL="2549974" indent="0" algn="ctr">
              <a:buNone/>
            </a:lvl5pPr>
            <a:lvl6pPr marL="3187474" indent="0" algn="ctr">
              <a:buNone/>
            </a:lvl6pPr>
            <a:lvl7pPr marL="3824979" indent="0" algn="ctr">
              <a:buNone/>
            </a:lvl7pPr>
            <a:lvl8pPr marL="4462475" indent="0" algn="ctr">
              <a:buNone/>
            </a:lvl8pPr>
            <a:lvl9pPr marL="509996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A62C213-C9F6-40EB-9582-A10BC47A10D7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C9B073-FCFD-4D5E-8545-5D0A083A109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722444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86F1CB-FA2D-4594-BA2E-2F3BC504B37D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0AE993-6079-4DFF-A302-ABF4F7FC1D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8004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6CEFA9-A7D7-4CA9-A0CA-ACF874D1408D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CAE967-F4A5-43E1-8F8C-061C31ACC23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21418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7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78"/>
          <a:lstStyle>
            <a:lvl1pPr marL="0" marR="63714" indent="0" algn="r">
              <a:buNone/>
              <a:defRPr>
                <a:solidFill>
                  <a:schemeClr val="tx1"/>
                </a:solidFill>
              </a:defRPr>
            </a:lvl1pPr>
            <a:lvl2pPr marL="637122" indent="0" algn="ctr">
              <a:buNone/>
            </a:lvl2pPr>
            <a:lvl3pPr marL="1274224" indent="0" algn="ctr">
              <a:buNone/>
            </a:lvl3pPr>
            <a:lvl4pPr marL="1911325" indent="0" algn="ctr">
              <a:buNone/>
            </a:lvl4pPr>
            <a:lvl5pPr marL="2548428" indent="0" algn="ctr">
              <a:buNone/>
            </a:lvl5pPr>
            <a:lvl6pPr marL="3185543" indent="0" algn="ctr">
              <a:buNone/>
            </a:lvl6pPr>
            <a:lvl7pPr marL="3822666" indent="0" algn="ctr">
              <a:buNone/>
            </a:lvl7pPr>
            <a:lvl8pPr marL="4459775" indent="0" algn="ctr">
              <a:buNone/>
            </a:lvl8pPr>
            <a:lvl9pPr marL="509688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7B1AE1-E93F-4A8E-896C-E316EA226AD9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3B2A00-6D80-49D4-B736-ABCDAE5C095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8561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F6F7E6-00A8-42B6-8EFE-1C70CEDC4F3E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6FD584-F69E-4017-BCA3-88EB8D3549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553421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14" rIns="63714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45E7A2-6F26-43A7-ABD2-F3E8A83029B5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001DA8-2157-46EB-A9C1-1C258E4C64F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8769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C9578E-BBCF-4132-A290-C2A845127BB4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4FE073-6917-420B-A9DA-0BCA95177BF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73723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14" tIns="0" rIns="63714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14" tIns="0" rIns="63714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383525-763B-454A-9927-A1E309778300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72EC1A-A11C-4648-A9BC-21BB4BB6A1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32749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62D0C5-1F35-4469-91DD-C72E82F33578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7C742E-FBE2-48EE-B100-565BD2383F5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759182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54C88A-678D-4B49-B155-864AF99441F2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E41542-C342-4FBB-828B-FB2CA66CF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65311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5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78" rIns="25478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9191512-4B5F-40E6-951D-16CC5F2F7A54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A5AF81-C415-400F-BAA3-552139828F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58382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4BE844-F506-462F-AEA2-31CF5502C934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05706F5-5921-4EE2-BF7B-B9497468746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91609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1" y="1550989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24" tIns="63714" rIns="127424" bIns="6371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24" tIns="63714" rIns="127424" bIns="6371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24" tIns="63714" rIns="127424" bIns="6371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9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24" tIns="63714" rIns="127424" bIns="6371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6"/>
            <a:ext cx="3097987" cy="2215670"/>
          </a:xfrm>
        </p:spPr>
        <p:txBody>
          <a:bodyPr lIns="63714" rIns="63714" bIns="63714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189" rIns="63714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581926-4EB3-433B-969F-41B1BAEA05E5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6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6E6C11-2590-4142-BB6F-74586C20594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672095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360640-0F47-4B9A-8855-72409BA5A4C3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759407-95E3-4380-ADE3-5E6FA4C0A8B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672334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B2A4F8-BA21-4F8B-B5AF-E0B4399684B2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881888-5C39-4998-8AFD-B78B2A989D1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891818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48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482"/>
          <a:lstStyle>
            <a:lvl1pPr marL="0" marR="63725" indent="0" algn="r">
              <a:buNone/>
              <a:defRPr>
                <a:solidFill>
                  <a:schemeClr val="tx1"/>
                </a:solidFill>
              </a:defRPr>
            </a:lvl1pPr>
            <a:lvl2pPr marL="637232" indent="0" algn="ctr">
              <a:buNone/>
            </a:lvl2pPr>
            <a:lvl3pPr marL="1274444" indent="0" algn="ctr">
              <a:buNone/>
            </a:lvl3pPr>
            <a:lvl4pPr marL="1911655" indent="0" algn="ctr">
              <a:buNone/>
            </a:lvl4pPr>
            <a:lvl5pPr marL="2548870" indent="0" algn="ctr">
              <a:buNone/>
            </a:lvl5pPr>
            <a:lvl6pPr marL="3186094" indent="0" algn="ctr">
              <a:buNone/>
            </a:lvl6pPr>
            <a:lvl7pPr marL="3823327" indent="0" algn="ctr">
              <a:buNone/>
            </a:lvl7pPr>
            <a:lvl8pPr marL="4460546" indent="0" algn="ctr">
              <a:buNone/>
            </a:lvl8pPr>
            <a:lvl9pPr marL="509776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B02EB10-3475-4F09-BC7C-3D8F23B9770B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8D4476-9C3C-4B4B-B079-F76ED7CFFE5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245014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33FEB1-87F2-4C2D-AA9B-575CD3A32D26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9A1BF3-E9D0-49C6-8E75-33FEF2A950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485090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25" rIns="63725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5C98F9-E493-4AB6-ADF0-20C32F75C002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733497-45B7-4329-A9F9-FC0273DB30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021940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D167BB-AC45-4E50-B9A1-6392F1493F29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26711F-FCCB-4F54-87AE-988A7AC30DB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425091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25" tIns="0" rIns="63725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6"/>
            <a:ext cx="5658486" cy="916780"/>
          </a:xfrm>
        </p:spPr>
        <p:txBody>
          <a:bodyPr lIns="63725" tIns="0" rIns="63725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7C892-31FC-485C-B43F-83F0D61ADFB6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EFFD7-4CE3-4BC8-AF92-AE5A9CB3DE2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721886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924F43-E346-4A83-97F8-696F74E2F5D2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F658C1-C86A-40C0-BE80-F4A0FAA847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466183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4153EA-7669-4A30-9170-349EE9987422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6B502-7A62-4D64-B5DC-B4D949BC0B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596913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752" rIns="63752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C6E994-DC65-4FB4-8D53-726C61CC5D56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929839-39B7-41EF-9328-7F293BD7BAB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098375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5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82" rIns="25482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BB43C2-A5F5-4061-BFFA-7284DF2313E6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E55484-EE35-426B-8B9B-D24FD87BB8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727718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1" y="1550989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45" tIns="63725" rIns="127445" bIns="6372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445" tIns="63725" rIns="127445" bIns="6372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5" tIns="63725" rIns="127445" bIns="6372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9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5" tIns="63725" rIns="127445" bIns="6372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6"/>
            <a:ext cx="3097987" cy="2215670"/>
          </a:xfrm>
        </p:spPr>
        <p:txBody>
          <a:bodyPr lIns="63725" rIns="63725" bIns="63725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205" rIns="63725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C6FD77-7383-4392-9CF2-5C35DFAEB1AE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6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D68170-5A32-4EFB-A0C9-D267F10AA16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799727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07468-2E7E-4064-8A12-136D5F9BFBF4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6C4AB98-16CC-4047-9A31-5FB9A64569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06673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78A3F5-DBE1-4230-8FCB-E4C424DDEDB7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BF764-4AB2-46A5-BD53-DD8B2E6CFB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17718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46760" y="1920240"/>
            <a:ext cx="10992307" cy="2560320"/>
          </a:xfrm>
          <a:ln>
            <a:noFill/>
          </a:ln>
        </p:spPr>
        <p:txBody>
          <a:bodyPr tIns="0" rIns="2551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78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46760" y="4519950"/>
            <a:ext cx="10996574" cy="2453640"/>
          </a:xfrm>
        </p:spPr>
        <p:txBody>
          <a:bodyPr lIns="0" rIns="25514"/>
          <a:lstStyle>
            <a:lvl1pPr marL="0" marR="63802" indent="0" algn="r">
              <a:buNone/>
              <a:defRPr>
                <a:solidFill>
                  <a:schemeClr val="tx1"/>
                </a:solidFill>
              </a:defRPr>
            </a:lvl1pPr>
            <a:lvl2pPr marL="638000" indent="0" algn="ctr">
              <a:buNone/>
            </a:lvl2pPr>
            <a:lvl3pPr marL="1275985" indent="0" algn="ctr">
              <a:buNone/>
            </a:lvl3pPr>
            <a:lvl4pPr marL="1913973" indent="0" algn="ctr">
              <a:buNone/>
            </a:lvl4pPr>
            <a:lvl5pPr marL="2551961" indent="0" algn="ctr">
              <a:buNone/>
            </a:lvl5pPr>
            <a:lvl6pPr marL="3189958" indent="0" algn="ctr">
              <a:buNone/>
            </a:lvl6pPr>
            <a:lvl7pPr marL="3827957" indent="0" algn="ctr">
              <a:buNone/>
            </a:lvl7pPr>
            <a:lvl8pPr marL="4465946" indent="0" algn="ctr">
              <a:buNone/>
            </a:lvl8pPr>
            <a:lvl9pPr marL="510393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D4E681-D638-4163-954F-7786F4C019AE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33D2CF-19C2-480C-9FA2-51B13C533F9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557891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C7B636-14F5-4D6D-BF3E-26AAC782A262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E2BBE8-0247-49F7-A5D8-45DDF7AE3A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323050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2493" y="1843431"/>
            <a:ext cx="10881360" cy="1907438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78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93" y="3786531"/>
            <a:ext cx="10881360" cy="2113597"/>
          </a:xfrm>
        </p:spPr>
        <p:txBody>
          <a:bodyPr lIns="63802" rIns="63802"/>
          <a:lstStyle>
            <a:lvl1pPr marL="0" indent="0">
              <a:buNone/>
              <a:defRPr sz="3100">
                <a:solidFill>
                  <a:schemeClr val="tx1"/>
                </a:solidFill>
              </a:defRPr>
            </a:lvl1pPr>
            <a:lvl2pPr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B7EC68B-0474-472C-9EC1-D58BF9C8307E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1A8A26-60F8-402E-99DC-6A1AA1BB801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39300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C30E68-6B5C-41FD-97B2-C2AEECDB4FDC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8A957B-1529-463E-AC73-DF6464BE19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78478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802" tIns="0" rIns="63802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4"/>
            <a:ext cx="5658486" cy="916780"/>
          </a:xfrm>
        </p:spPr>
        <p:txBody>
          <a:bodyPr lIns="63802" tIns="0" rIns="63802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C63703-AD3F-4B16-92F5-59A4FC380932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2FBD23-BC8A-480E-8A5A-FEAED87FFA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786704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A84983-6F2C-4DE0-A57F-7637AB8B4A84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9F2083-B7F6-4CDE-98E3-5F72A6C2C23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87485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400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507480" y="2688119"/>
            <a:ext cx="5654040" cy="6208776"/>
          </a:xfrm>
        </p:spPr>
        <p:txBody>
          <a:bodyPr/>
          <a:lstStyle>
            <a:lvl1pPr>
              <a:defRPr sz="36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DC654D-FB31-419F-8B21-9705403819DE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56FA64-1E61-42DE-AE50-A184A0007B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137908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577232-C77B-4A81-A72D-B40409B1FC03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890351-81F9-4F45-B218-7609169ACB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1108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3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514" rIns="25514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D9B49C-7C82-421E-A523-D0AFF05815A8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ED033D-0C99-476F-B390-5E87A2A6D96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99962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1" y="1550989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99" tIns="63802" rIns="127599" bIns="6380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99" tIns="63802" rIns="127599" bIns="6380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99" tIns="63802" rIns="127599" bIns="6380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9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99" tIns="63802" rIns="127599" bIns="6380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6"/>
            <a:ext cx="3097987" cy="2215670"/>
          </a:xfrm>
        </p:spPr>
        <p:txBody>
          <a:bodyPr lIns="63802" rIns="63802" bIns="63802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315" rIns="63802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2F3701-4DC6-4487-B42B-C71C90B0407F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6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6592DF-60BD-43CA-9F1E-05F10D654D1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713676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3D65D0-9C39-438A-9943-4CA2848FEBEF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02243F-1897-448A-B534-E98C24DA9E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42135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281160" y="1280162"/>
            <a:ext cx="2880360" cy="729646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40080" y="1280162"/>
            <a:ext cx="8427720" cy="729646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8FC1C-553D-415D-96D0-6495CD13F8F3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17F-817E-428D-A28C-8F8D95FA80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799307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285" y="2982686"/>
            <a:ext cx="10881357" cy="2058032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360" y="5441668"/>
            <a:ext cx="8961123" cy="2453638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679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3571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036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714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3393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80717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751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7429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048D57A-BDFE-45C0-92F1-CB5D613F7B89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2668FDD-8DBB-4525-B2DF-5DF63B7C7B2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317112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50DA378-2B85-4ACE-B090-66D87E194322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91EDAFD-416E-4437-A5AE-E516D567A41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8611575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405" y="6170465"/>
            <a:ext cx="10881357" cy="1906903"/>
          </a:xfrm>
        </p:spPr>
        <p:txBody>
          <a:bodyPr anchor="t"/>
          <a:lstStyle>
            <a:lvl1pPr algn="l">
              <a:defRPr sz="42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405" y="4069503"/>
            <a:ext cx="10881357" cy="2100261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467934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2pPr>
            <a:lvl3pPr marL="935717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403649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4pPr>
            <a:lvl5pPr marL="187145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5pPr>
            <a:lvl6pPr marL="2339349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6pPr>
            <a:lvl7pPr marL="2807176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7pPr>
            <a:lvl8pPr marL="3275116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8pPr>
            <a:lvl9pPr marL="3742902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2E3ED13-8E4D-4758-B134-7C9CD5229D5C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DB917C2-CBC9-48A3-84E3-A0F989EB5C9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1954289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40458" y="2240635"/>
            <a:ext cx="5654039" cy="6336350"/>
          </a:xfrm>
        </p:spPr>
        <p:txBody>
          <a:bodyPr/>
          <a:lstStyle>
            <a:lvl1pPr>
              <a:defRPr sz="3300"/>
            </a:lvl1pPr>
            <a:lvl2pPr>
              <a:defRPr sz="27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508112" y="2240635"/>
            <a:ext cx="5654039" cy="6336350"/>
          </a:xfrm>
        </p:spPr>
        <p:txBody>
          <a:bodyPr/>
          <a:lstStyle>
            <a:lvl1pPr>
              <a:defRPr sz="3300"/>
            </a:lvl1pPr>
            <a:lvl2pPr>
              <a:defRPr sz="27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60F2784-4EB8-4032-A101-BE99763FAE56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7DEEF82-FBDF-4C13-9681-5734CFA1D75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1468471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0248" y="2149399"/>
            <a:ext cx="5656263" cy="895664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467934" indent="0">
              <a:buNone/>
              <a:defRPr sz="2700" b="1"/>
            </a:lvl2pPr>
            <a:lvl3pPr marL="935717" indent="0">
              <a:buNone/>
              <a:defRPr sz="2200" b="1"/>
            </a:lvl3pPr>
            <a:lvl4pPr marL="1403649" indent="0">
              <a:buNone/>
              <a:defRPr sz="2200" b="1"/>
            </a:lvl4pPr>
            <a:lvl5pPr marL="1871455" indent="0">
              <a:buNone/>
              <a:defRPr sz="2200" b="1"/>
            </a:lvl5pPr>
            <a:lvl6pPr marL="2339349" indent="0">
              <a:buNone/>
              <a:defRPr sz="2200" b="1"/>
            </a:lvl6pPr>
            <a:lvl7pPr marL="2807176" indent="0">
              <a:buNone/>
              <a:defRPr sz="2200" b="1"/>
            </a:lvl7pPr>
            <a:lvl8pPr marL="3275116" indent="0">
              <a:buNone/>
              <a:defRPr sz="2200" b="1"/>
            </a:lvl8pPr>
            <a:lvl9pPr marL="3742902" indent="0">
              <a:buNone/>
              <a:defRPr sz="22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0248" y="3045062"/>
            <a:ext cx="5656263" cy="5531803"/>
          </a:xfrm>
        </p:spPr>
        <p:txBody>
          <a:bodyPr/>
          <a:lstStyle>
            <a:lvl1pPr>
              <a:defRPr sz="2700"/>
            </a:lvl1pPr>
            <a:lvl2pPr>
              <a:defRPr sz="27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3555" y="2149399"/>
            <a:ext cx="5658488" cy="895664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467934" indent="0">
              <a:buNone/>
              <a:defRPr sz="2700" b="1"/>
            </a:lvl2pPr>
            <a:lvl3pPr marL="935717" indent="0">
              <a:buNone/>
              <a:defRPr sz="2200" b="1"/>
            </a:lvl3pPr>
            <a:lvl4pPr marL="1403649" indent="0">
              <a:buNone/>
              <a:defRPr sz="2200" b="1"/>
            </a:lvl4pPr>
            <a:lvl5pPr marL="1871455" indent="0">
              <a:buNone/>
              <a:defRPr sz="2200" b="1"/>
            </a:lvl5pPr>
            <a:lvl6pPr marL="2339349" indent="0">
              <a:buNone/>
              <a:defRPr sz="2200" b="1"/>
            </a:lvl6pPr>
            <a:lvl7pPr marL="2807176" indent="0">
              <a:buNone/>
              <a:defRPr sz="2200" b="1"/>
            </a:lvl7pPr>
            <a:lvl8pPr marL="3275116" indent="0">
              <a:buNone/>
              <a:defRPr sz="2200" b="1"/>
            </a:lvl8pPr>
            <a:lvl9pPr marL="3742902" indent="0">
              <a:buNone/>
              <a:defRPr sz="22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3555" y="3045062"/>
            <a:ext cx="5658488" cy="5531803"/>
          </a:xfrm>
        </p:spPr>
        <p:txBody>
          <a:bodyPr/>
          <a:lstStyle>
            <a:lvl1pPr>
              <a:defRPr sz="2700"/>
            </a:lvl1pPr>
            <a:lvl2pPr>
              <a:defRPr sz="27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150DBB3-9183-4BDB-A538-014628B71707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D6896FF-465B-4547-A168-DFB9E27B07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558679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521440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0080" y="2597347"/>
            <a:ext cx="5656263" cy="923093"/>
          </a:xfrm>
        </p:spPr>
        <p:txBody>
          <a:bodyPr lIns="63752" tIns="0" rIns="63752" bIns="0" anchor="ctr">
            <a:noAutofit/>
          </a:bodyPr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503037" y="2603664"/>
            <a:ext cx="5658486" cy="916780"/>
          </a:xfrm>
        </p:spPr>
        <p:txBody>
          <a:bodyPr lIns="63752" tIns="0" rIns="63752" bIns="0" anchor="ctr"/>
          <a:lstStyle>
            <a:lvl1pPr marL="0" indent="0">
              <a:buNone/>
              <a:defRPr sz="3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800" b="1"/>
            </a:lvl2pPr>
            <a:lvl3pPr>
              <a:buNone/>
              <a:defRPr sz="2500" b="1"/>
            </a:lvl3pPr>
            <a:lvl4pPr>
              <a:buNone/>
              <a:defRPr sz="2000" b="1"/>
            </a:lvl4pPr>
            <a:lvl5pPr>
              <a:buNone/>
              <a:defRPr sz="20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40080" y="3520440"/>
            <a:ext cx="5656263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503037" y="3520440"/>
            <a:ext cx="5658486" cy="5384008"/>
          </a:xfrm>
        </p:spPr>
        <p:txBody>
          <a:bodyPr tIns="0"/>
          <a:lstStyle>
            <a:lvl1pPr>
              <a:defRPr sz="3100"/>
            </a:lvl1pPr>
            <a:lvl2pPr>
              <a:defRPr sz="2800"/>
            </a:lvl2pPr>
            <a:lvl3pPr>
              <a:defRPr sz="25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DF96E6-14A8-4C77-97B5-B2FEAE69D293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1D8ABC-6E35-4233-BA76-8D0F46CB67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593450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36A9E88-4255-4365-8C92-577237C9B684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37DBF9C-3D4C-4408-BE41-B35505E9BBA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533883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64A53A2-D152-4302-9337-A135E134729A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ADD8E21-F93D-4DF7-9BC5-317CF516C2E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133395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0543" y="382609"/>
            <a:ext cx="4211638" cy="1626867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519" y="382420"/>
            <a:ext cx="7156451" cy="8194357"/>
          </a:xfrm>
        </p:spPr>
        <p:txBody>
          <a:bodyPr/>
          <a:lstStyle>
            <a:lvl1pPr>
              <a:defRPr sz="3300"/>
            </a:lvl1pPr>
            <a:lvl2pPr>
              <a:defRPr sz="3300"/>
            </a:lvl2pPr>
            <a:lvl3pPr>
              <a:defRPr sz="27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40543" y="2010057"/>
            <a:ext cx="4211638" cy="6567488"/>
          </a:xfrm>
        </p:spPr>
        <p:txBody>
          <a:bodyPr/>
          <a:lstStyle>
            <a:lvl1pPr marL="0" indent="0">
              <a:buNone/>
              <a:defRPr sz="1300"/>
            </a:lvl1pPr>
            <a:lvl2pPr marL="467934" indent="0">
              <a:buNone/>
              <a:defRPr sz="1300"/>
            </a:lvl2pPr>
            <a:lvl3pPr marL="935717" indent="0">
              <a:buNone/>
              <a:defRPr sz="1300"/>
            </a:lvl3pPr>
            <a:lvl4pPr marL="1403649" indent="0">
              <a:buNone/>
              <a:defRPr sz="900"/>
            </a:lvl4pPr>
            <a:lvl5pPr marL="1871455" indent="0">
              <a:buNone/>
              <a:defRPr sz="900"/>
            </a:lvl5pPr>
            <a:lvl6pPr marL="2339349" indent="0">
              <a:buNone/>
              <a:defRPr sz="900"/>
            </a:lvl6pPr>
            <a:lvl7pPr marL="2807176" indent="0">
              <a:buNone/>
              <a:defRPr sz="900"/>
            </a:lvl7pPr>
            <a:lvl8pPr marL="3275116" indent="0">
              <a:buNone/>
              <a:defRPr sz="900"/>
            </a:lvl8pPr>
            <a:lvl9pPr marL="374290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FB49B7A-DF94-40B0-8E54-8300AFDC1D57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0E7C97B-D995-4290-BA20-CE6A97B0BB5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1473248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297" y="6722028"/>
            <a:ext cx="7680960" cy="793432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297" y="858062"/>
            <a:ext cx="7680960" cy="5760720"/>
          </a:xfrm>
        </p:spPr>
        <p:txBody>
          <a:bodyPr rtlCol="0">
            <a:normAutofit/>
          </a:bodyPr>
          <a:lstStyle>
            <a:lvl1pPr marL="0" indent="0">
              <a:buNone/>
              <a:defRPr sz="3300"/>
            </a:lvl1pPr>
            <a:lvl2pPr marL="467934" indent="0">
              <a:buNone/>
              <a:defRPr sz="3300"/>
            </a:lvl2pPr>
            <a:lvl3pPr marL="935717" indent="0">
              <a:buNone/>
              <a:defRPr sz="2700"/>
            </a:lvl3pPr>
            <a:lvl4pPr marL="1403649" indent="0">
              <a:buNone/>
              <a:defRPr sz="2700"/>
            </a:lvl4pPr>
            <a:lvl5pPr marL="1871455" indent="0">
              <a:buNone/>
              <a:defRPr sz="2700"/>
            </a:lvl5pPr>
            <a:lvl6pPr marL="2339349" indent="0">
              <a:buNone/>
              <a:defRPr sz="2700"/>
            </a:lvl6pPr>
            <a:lvl7pPr marL="2807176" indent="0">
              <a:buNone/>
              <a:defRPr sz="2700"/>
            </a:lvl7pPr>
            <a:lvl8pPr marL="3275116" indent="0">
              <a:buNone/>
              <a:defRPr sz="2700"/>
            </a:lvl8pPr>
            <a:lvl9pPr marL="3742902" indent="0">
              <a:buNone/>
              <a:defRPr sz="27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297" y="7514642"/>
            <a:ext cx="7680960" cy="1126806"/>
          </a:xfrm>
        </p:spPr>
        <p:txBody>
          <a:bodyPr/>
          <a:lstStyle>
            <a:lvl1pPr marL="0" indent="0">
              <a:buNone/>
              <a:defRPr sz="1300"/>
            </a:lvl1pPr>
            <a:lvl2pPr marL="467934" indent="0">
              <a:buNone/>
              <a:defRPr sz="1300"/>
            </a:lvl2pPr>
            <a:lvl3pPr marL="935717" indent="0">
              <a:buNone/>
              <a:defRPr sz="1300"/>
            </a:lvl3pPr>
            <a:lvl4pPr marL="1403649" indent="0">
              <a:buNone/>
              <a:defRPr sz="900"/>
            </a:lvl4pPr>
            <a:lvl5pPr marL="1871455" indent="0">
              <a:buNone/>
              <a:defRPr sz="900"/>
            </a:lvl5pPr>
            <a:lvl6pPr marL="2339349" indent="0">
              <a:buNone/>
              <a:defRPr sz="900"/>
            </a:lvl6pPr>
            <a:lvl7pPr marL="2807176" indent="0">
              <a:buNone/>
              <a:defRPr sz="900"/>
            </a:lvl7pPr>
            <a:lvl8pPr marL="3275116" indent="0">
              <a:buNone/>
              <a:defRPr sz="900"/>
            </a:lvl8pPr>
            <a:lvl9pPr marL="3742902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A67910C-E0A9-4176-8E5F-21A9BA8F08BA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265B440-20B6-4E81-BA78-877421D0C79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93790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92AD7A3-504B-437B-BF3F-67E57D38EA6A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84A6180-99B6-4BEE-98D1-6AC0F056BCB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26247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1650" y="384983"/>
            <a:ext cx="2880361" cy="8192132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40720" y="384983"/>
            <a:ext cx="8427719" cy="8192132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C09FB08-6E3E-41A0-A1CB-D3C0FA68188D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E631022-6EE5-4F8C-903A-1363EBCCAD0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1809716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285" y="2982690"/>
            <a:ext cx="10881357" cy="2058032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360" y="5441668"/>
            <a:ext cx="8961123" cy="2453638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678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355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034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71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3389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80669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745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742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048D57A-BDFE-45C0-92F1-CB5D613F7B89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F6B90AAD-4DDC-492D-BD66-85CD50B8293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4836435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50DA378-2B85-4ACE-B090-66D87E194322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1F38686-F2B1-4813-B418-0CD4CFF17DB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17777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405" y="6170469"/>
            <a:ext cx="10881357" cy="1906903"/>
          </a:xfrm>
        </p:spPr>
        <p:txBody>
          <a:bodyPr anchor="t"/>
          <a:lstStyle>
            <a:lvl1pPr algn="l">
              <a:defRPr sz="42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405" y="4069503"/>
            <a:ext cx="10881357" cy="2100261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467854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2pPr>
            <a:lvl3pPr marL="935557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403407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4pPr>
            <a:lvl5pPr marL="1871132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5pPr>
            <a:lvl6pPr marL="233894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6pPr>
            <a:lvl7pPr marL="280669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7pPr>
            <a:lvl8pPr marL="3274548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8pPr>
            <a:lvl9pPr marL="3742256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2E3ED13-8E4D-4758-B134-7C9CD5229D5C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81396D9-85D1-4E3C-ADA8-5B67CAF99F9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819685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40458" y="2240635"/>
            <a:ext cx="5654039" cy="6336350"/>
          </a:xfrm>
        </p:spPr>
        <p:txBody>
          <a:bodyPr/>
          <a:lstStyle>
            <a:lvl1pPr>
              <a:defRPr sz="3300"/>
            </a:lvl1pPr>
            <a:lvl2pPr>
              <a:defRPr sz="27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508115" y="2240635"/>
            <a:ext cx="5654039" cy="6336350"/>
          </a:xfrm>
        </p:spPr>
        <p:txBody>
          <a:bodyPr/>
          <a:lstStyle>
            <a:lvl1pPr>
              <a:defRPr sz="3300"/>
            </a:lvl1pPr>
            <a:lvl2pPr>
              <a:defRPr sz="2700"/>
            </a:lvl2pPr>
            <a:lvl3pPr>
              <a:defRPr sz="27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60F2784-4EB8-4032-A101-BE99763FAE56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223864F-9282-40F4-A374-705D4B04728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6101098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0080" y="985723"/>
            <a:ext cx="11628120" cy="16002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523BAE-B633-4C08-93A3-D73D328E5A58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B13229-B596-4F77-9879-D770A439A8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849078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0248" y="2149399"/>
            <a:ext cx="5656263" cy="895664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467854" indent="0">
              <a:buNone/>
              <a:defRPr sz="2700" b="1"/>
            </a:lvl2pPr>
            <a:lvl3pPr marL="935557" indent="0">
              <a:buNone/>
              <a:defRPr sz="2200" b="1"/>
            </a:lvl3pPr>
            <a:lvl4pPr marL="1403407" indent="0">
              <a:buNone/>
              <a:defRPr sz="2200" b="1"/>
            </a:lvl4pPr>
            <a:lvl5pPr marL="1871132" indent="0">
              <a:buNone/>
              <a:defRPr sz="2200" b="1"/>
            </a:lvl5pPr>
            <a:lvl6pPr marL="2338945" indent="0">
              <a:buNone/>
              <a:defRPr sz="2200" b="1"/>
            </a:lvl6pPr>
            <a:lvl7pPr marL="2806690" indent="0">
              <a:buNone/>
              <a:defRPr sz="2200" b="1"/>
            </a:lvl7pPr>
            <a:lvl8pPr marL="3274548" indent="0">
              <a:buNone/>
              <a:defRPr sz="2200" b="1"/>
            </a:lvl8pPr>
            <a:lvl9pPr marL="3742256" indent="0">
              <a:buNone/>
              <a:defRPr sz="22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0248" y="3045062"/>
            <a:ext cx="5656263" cy="5531803"/>
          </a:xfrm>
        </p:spPr>
        <p:txBody>
          <a:bodyPr/>
          <a:lstStyle>
            <a:lvl1pPr>
              <a:defRPr sz="2700"/>
            </a:lvl1pPr>
            <a:lvl2pPr>
              <a:defRPr sz="27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3556" y="2149399"/>
            <a:ext cx="5658488" cy="895664"/>
          </a:xfrm>
        </p:spPr>
        <p:txBody>
          <a:bodyPr anchor="b"/>
          <a:lstStyle>
            <a:lvl1pPr marL="0" indent="0">
              <a:buNone/>
              <a:defRPr sz="2700" b="1"/>
            </a:lvl1pPr>
            <a:lvl2pPr marL="467854" indent="0">
              <a:buNone/>
              <a:defRPr sz="2700" b="1"/>
            </a:lvl2pPr>
            <a:lvl3pPr marL="935557" indent="0">
              <a:buNone/>
              <a:defRPr sz="2200" b="1"/>
            </a:lvl3pPr>
            <a:lvl4pPr marL="1403407" indent="0">
              <a:buNone/>
              <a:defRPr sz="2200" b="1"/>
            </a:lvl4pPr>
            <a:lvl5pPr marL="1871132" indent="0">
              <a:buNone/>
              <a:defRPr sz="2200" b="1"/>
            </a:lvl5pPr>
            <a:lvl6pPr marL="2338945" indent="0">
              <a:buNone/>
              <a:defRPr sz="2200" b="1"/>
            </a:lvl6pPr>
            <a:lvl7pPr marL="2806690" indent="0">
              <a:buNone/>
              <a:defRPr sz="2200" b="1"/>
            </a:lvl7pPr>
            <a:lvl8pPr marL="3274548" indent="0">
              <a:buNone/>
              <a:defRPr sz="2200" b="1"/>
            </a:lvl8pPr>
            <a:lvl9pPr marL="3742256" indent="0">
              <a:buNone/>
              <a:defRPr sz="22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3556" y="3045062"/>
            <a:ext cx="5658488" cy="5531803"/>
          </a:xfrm>
        </p:spPr>
        <p:txBody>
          <a:bodyPr/>
          <a:lstStyle>
            <a:lvl1pPr>
              <a:defRPr sz="2700"/>
            </a:lvl1pPr>
            <a:lvl2pPr>
              <a:defRPr sz="27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150DBB3-9183-4BDB-A538-014628B71707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EA8D57E-D8A5-43D9-A548-AA4B290DFB41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2233026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36A9E88-4255-4365-8C92-577237C9B684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C33B627-525A-4863-9DA8-B79F88D41A2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100298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64A53A2-D152-4302-9337-A135E134729A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78CF25BD-8400-451D-9E6B-01B8EC607F0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8611446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0544" y="382609"/>
            <a:ext cx="4211638" cy="1626867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522" y="382420"/>
            <a:ext cx="7156451" cy="8194357"/>
          </a:xfrm>
        </p:spPr>
        <p:txBody>
          <a:bodyPr/>
          <a:lstStyle>
            <a:lvl1pPr>
              <a:defRPr sz="3300"/>
            </a:lvl1pPr>
            <a:lvl2pPr>
              <a:defRPr sz="3300"/>
            </a:lvl2pPr>
            <a:lvl3pPr>
              <a:defRPr sz="27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40544" y="2010057"/>
            <a:ext cx="4211638" cy="6567488"/>
          </a:xfrm>
        </p:spPr>
        <p:txBody>
          <a:bodyPr/>
          <a:lstStyle>
            <a:lvl1pPr marL="0" indent="0">
              <a:buNone/>
              <a:defRPr sz="1300"/>
            </a:lvl1pPr>
            <a:lvl2pPr marL="467854" indent="0">
              <a:buNone/>
              <a:defRPr sz="1300"/>
            </a:lvl2pPr>
            <a:lvl3pPr marL="935557" indent="0">
              <a:buNone/>
              <a:defRPr sz="1300"/>
            </a:lvl3pPr>
            <a:lvl4pPr marL="1403407" indent="0">
              <a:buNone/>
              <a:defRPr sz="900"/>
            </a:lvl4pPr>
            <a:lvl5pPr marL="1871132" indent="0">
              <a:buNone/>
              <a:defRPr sz="900"/>
            </a:lvl5pPr>
            <a:lvl6pPr marL="2338945" indent="0">
              <a:buNone/>
              <a:defRPr sz="900"/>
            </a:lvl6pPr>
            <a:lvl7pPr marL="2806690" indent="0">
              <a:buNone/>
              <a:defRPr sz="900"/>
            </a:lvl7pPr>
            <a:lvl8pPr marL="3274548" indent="0">
              <a:buNone/>
              <a:defRPr sz="900"/>
            </a:lvl8pPr>
            <a:lvl9pPr marL="3742256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FB49B7A-DF94-40B0-8E54-8300AFDC1D57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250C8E12-769E-4881-B89A-13223A018B5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712755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297" y="6722028"/>
            <a:ext cx="7680960" cy="793432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297" y="858062"/>
            <a:ext cx="7680960" cy="5760720"/>
          </a:xfrm>
        </p:spPr>
        <p:txBody>
          <a:bodyPr rtlCol="0">
            <a:normAutofit/>
          </a:bodyPr>
          <a:lstStyle>
            <a:lvl1pPr marL="0" indent="0">
              <a:buNone/>
              <a:defRPr sz="3300"/>
            </a:lvl1pPr>
            <a:lvl2pPr marL="467854" indent="0">
              <a:buNone/>
              <a:defRPr sz="3300"/>
            </a:lvl2pPr>
            <a:lvl3pPr marL="935557" indent="0">
              <a:buNone/>
              <a:defRPr sz="2700"/>
            </a:lvl3pPr>
            <a:lvl4pPr marL="1403407" indent="0">
              <a:buNone/>
              <a:defRPr sz="2700"/>
            </a:lvl4pPr>
            <a:lvl5pPr marL="1871132" indent="0">
              <a:buNone/>
              <a:defRPr sz="2700"/>
            </a:lvl5pPr>
            <a:lvl6pPr marL="2338945" indent="0">
              <a:buNone/>
              <a:defRPr sz="2700"/>
            </a:lvl6pPr>
            <a:lvl7pPr marL="2806690" indent="0">
              <a:buNone/>
              <a:defRPr sz="2700"/>
            </a:lvl7pPr>
            <a:lvl8pPr marL="3274548" indent="0">
              <a:buNone/>
              <a:defRPr sz="2700"/>
            </a:lvl8pPr>
            <a:lvl9pPr marL="3742256" indent="0">
              <a:buNone/>
              <a:defRPr sz="27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297" y="7514642"/>
            <a:ext cx="7680960" cy="1126806"/>
          </a:xfrm>
        </p:spPr>
        <p:txBody>
          <a:bodyPr/>
          <a:lstStyle>
            <a:lvl1pPr marL="0" indent="0">
              <a:buNone/>
              <a:defRPr sz="1300"/>
            </a:lvl1pPr>
            <a:lvl2pPr marL="467854" indent="0">
              <a:buNone/>
              <a:defRPr sz="1300"/>
            </a:lvl2pPr>
            <a:lvl3pPr marL="935557" indent="0">
              <a:buNone/>
              <a:defRPr sz="1300"/>
            </a:lvl3pPr>
            <a:lvl4pPr marL="1403407" indent="0">
              <a:buNone/>
              <a:defRPr sz="900"/>
            </a:lvl4pPr>
            <a:lvl5pPr marL="1871132" indent="0">
              <a:buNone/>
              <a:defRPr sz="900"/>
            </a:lvl5pPr>
            <a:lvl6pPr marL="2338945" indent="0">
              <a:buNone/>
              <a:defRPr sz="900"/>
            </a:lvl6pPr>
            <a:lvl7pPr marL="2806690" indent="0">
              <a:buNone/>
              <a:defRPr sz="900"/>
            </a:lvl7pPr>
            <a:lvl8pPr marL="3274548" indent="0">
              <a:buNone/>
              <a:defRPr sz="900"/>
            </a:lvl8pPr>
            <a:lvl9pPr marL="3742256" indent="0">
              <a:buNone/>
              <a:defRPr sz="9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A67910C-E0A9-4176-8E5F-21A9BA8F08BA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CFC4E25-AA5E-4441-AF2F-90D1AF35028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433740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92AD7A3-504B-437B-BF3F-67E57D38EA6A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0A17922-C566-4783-8D18-14FE862255C2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6504085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1652" y="384983"/>
            <a:ext cx="2880361" cy="8192132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40723" y="384983"/>
            <a:ext cx="8427719" cy="8192132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C09FB08-6E3E-41A0-A1CB-D3C0FA68188D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914321"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E47DB9A2-1EC1-4CB0-BF3D-9CC0526322D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28368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B6CB9D-1C0F-48B6-9E93-D5AE28FF47DB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30D8D2-BAA0-42C2-969C-F6FA43A3FE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522480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120" y="720093"/>
            <a:ext cx="3840480" cy="162687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60120" y="2346960"/>
            <a:ext cx="3840480" cy="6400800"/>
          </a:xfrm>
        </p:spPr>
        <p:txBody>
          <a:bodyPr lIns="25493" rIns="25493"/>
          <a:lstStyle>
            <a:lvl1pPr marL="0" indent="0" algn="l">
              <a:buNone/>
              <a:defRPr sz="2000"/>
            </a:lvl1pPr>
            <a:lvl2pPr indent="0" algn="l">
              <a:buNone/>
              <a:defRPr sz="1700"/>
            </a:lvl2pPr>
            <a:lvl3pPr indent="0" algn="l">
              <a:buNone/>
              <a:defRPr sz="1300"/>
            </a:lvl3pPr>
            <a:lvl4pPr indent="0" algn="l">
              <a:buNone/>
              <a:defRPr sz="1300"/>
            </a:lvl4pPr>
            <a:lvl5pPr indent="0" algn="l">
              <a:buNone/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5005071" y="2346960"/>
            <a:ext cx="7156450" cy="6400800"/>
          </a:xfrm>
        </p:spPr>
        <p:txBody>
          <a:bodyPr tIns="0"/>
          <a:lstStyle>
            <a:lvl1pPr>
              <a:defRPr sz="3900"/>
            </a:lvl1pPr>
            <a:lvl2pPr>
              <a:defRPr sz="3600"/>
            </a:lvl2pPr>
            <a:lvl3pPr>
              <a:defRPr sz="3400"/>
            </a:lvl3pPr>
            <a:lvl4pPr>
              <a:defRPr sz="2800"/>
            </a:lvl4pPr>
            <a:lvl5pPr>
              <a:defRPr sz="25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83940B-456D-40C1-9738-99AADF42CB5B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7FE9A6-462A-4362-9D49-E2C58D6677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02985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432301" y="1550989"/>
            <a:ext cx="7361238" cy="5761037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00" tIns="63752" rIns="127500" bIns="6375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1206163" y="7504115"/>
            <a:ext cx="217487" cy="217487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500" tIns="63752" rIns="127500" bIns="6375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814387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00" tIns="63752" rIns="127500" bIns="637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6134100" y="8707439"/>
            <a:ext cx="6667500" cy="89376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00" tIns="63752" rIns="127500" bIns="637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3440" y="1647806"/>
            <a:ext cx="3097987" cy="2215670"/>
          </a:xfrm>
        </p:spPr>
        <p:txBody>
          <a:bodyPr lIns="63752" rIns="63752" bIns="63752"/>
          <a:lstStyle>
            <a:lvl1pPr algn="l">
              <a:buNone/>
              <a:defRPr sz="28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53440" y="3960299"/>
            <a:ext cx="3093720" cy="3051048"/>
          </a:xfrm>
        </p:spPr>
        <p:txBody>
          <a:bodyPr lIns="89244" rIns="63752"/>
          <a:lstStyle>
            <a:lvl1pPr marL="0" indent="0" algn="l">
              <a:spcBef>
                <a:spcPts val="350"/>
              </a:spcBef>
              <a:buFontTx/>
              <a:buNone/>
              <a:defRPr sz="1700"/>
            </a:lvl1pPr>
            <a:lvl2pPr>
              <a:defRPr sz="1700"/>
            </a:lvl2pPr>
            <a:lvl3pPr>
              <a:defRPr sz="1300"/>
            </a:lvl3pPr>
            <a:lvl4pPr>
              <a:defRPr sz="1300"/>
            </a:lvl4pPr>
            <a:lvl5pPr>
              <a:defRPr sz="13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880112" y="1679324"/>
            <a:ext cx="6464808" cy="5504688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45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5C8C6-4FED-4957-89E8-6574B4965763}" type="datetime1">
              <a:rPr lang="en-US"/>
              <a:pPr>
                <a:defRPr/>
              </a:pPr>
              <a:t>1/18/2021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307763" y="8899526"/>
            <a:ext cx="854076" cy="51117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01FFA2-488C-4BB8-AD6A-BD4906CD7B7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99329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00" tIns="63752" rIns="127500" bIns="637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00" tIns="63752" rIns="127500" bIns="6375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9"/>
            <a:ext cx="11522076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5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500" tIns="63752" rIns="127500" bIns="6375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6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E901AAA3-C93D-4896-B042-7919F0E12DA2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1" y="8899526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6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E705BE36-C01A-432C-AA07-B686C7DC66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6988" y="284164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29" r:id="rId1"/>
    <p:sldLayoutId id="2147485697" r:id="rId2"/>
    <p:sldLayoutId id="2147485730" r:id="rId3"/>
    <p:sldLayoutId id="2147485698" r:id="rId4"/>
    <p:sldLayoutId id="2147485699" r:id="rId5"/>
    <p:sldLayoutId id="2147485700" r:id="rId6"/>
    <p:sldLayoutId id="2147485701" r:id="rId7"/>
    <p:sldLayoutId id="2147485702" r:id="rId8"/>
    <p:sldLayoutId id="2147485731" r:id="rId9"/>
    <p:sldLayoutId id="2147485703" r:id="rId10"/>
    <p:sldLayoutId id="214748570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716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432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148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8642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80968" indent="-38096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92098" indent="-34287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4652" indent="-34287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7207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9761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2477" indent="-29325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7473" indent="-25500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9972" indent="-255002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2477" indent="-25500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5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499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24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99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74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49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24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99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24" tIns="63714" rIns="127424" bIns="6371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24" tIns="63714" rIns="127424" bIns="6371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9"/>
            <a:ext cx="11522076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1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424" tIns="63714" rIns="127424" bIns="6371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6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2E825F7A-212D-4716-9880-78831D039606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1" y="8899526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6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AFE4EB77-5A8F-4D77-8D61-D515D65DB2F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6988" y="284164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32" r:id="rId1"/>
    <p:sldLayoutId id="2147485705" r:id="rId2"/>
    <p:sldLayoutId id="2147485733" r:id="rId3"/>
    <p:sldLayoutId id="2147485706" r:id="rId4"/>
    <p:sldLayoutId id="2147485707" r:id="rId5"/>
    <p:sldLayoutId id="2147485708" r:id="rId6"/>
    <p:sldLayoutId id="2147485709" r:id="rId7"/>
    <p:sldLayoutId id="2147485710" r:id="rId8"/>
    <p:sldLayoutId id="2147485734" r:id="rId9"/>
    <p:sldLayoutId id="2147485711" r:id="rId10"/>
    <p:sldLayoutId id="214748571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716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432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148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8642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80968" indent="-38096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90511" indent="-34287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3065" indent="-34287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5620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8174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1009" indent="-29308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5850" indent="-25484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8117" indent="-254849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0394" indent="-25484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1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42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13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84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55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26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597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688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5" tIns="63725" rIns="127445" bIns="6372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445" tIns="63725" rIns="127445" bIns="6372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4100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9"/>
            <a:ext cx="11522076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72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101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445" tIns="63725" rIns="127445" bIns="6372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6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B0DA24AB-8595-4859-AB56-D2236475E4A1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1" y="8899526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6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6B90CE4A-59F1-4CD0-8F67-110E669271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4105" name="Group 1"/>
          <p:cNvGrpSpPr>
            <a:grpSpLocks/>
          </p:cNvGrpSpPr>
          <p:nvPr/>
        </p:nvGrpSpPr>
        <p:grpSpPr bwMode="auto">
          <a:xfrm>
            <a:off x="-26988" y="284164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5738" r:id="rId1"/>
    <p:sldLayoutId id="2147485721" r:id="rId2"/>
    <p:sldLayoutId id="2147485739" r:id="rId3"/>
    <p:sldLayoutId id="2147485722" r:id="rId4"/>
    <p:sldLayoutId id="2147485723" r:id="rId5"/>
    <p:sldLayoutId id="2147485724" r:id="rId6"/>
    <p:sldLayoutId id="2147485725" r:id="rId7"/>
    <p:sldLayoutId id="2147485726" r:id="rId8"/>
    <p:sldLayoutId id="2147485740" r:id="rId9"/>
    <p:sldLayoutId id="2147485727" r:id="rId10"/>
    <p:sldLayoutId id="214748572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716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432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148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8642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80968" indent="-38096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92098" indent="-34287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3065" indent="-34287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5620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38174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1429" indent="-29313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6314" indent="-25489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8647" indent="-254893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0989" indent="-25489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723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44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16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488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60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33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05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0977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9525"/>
            <a:ext cx="12827000" cy="145732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99" tIns="63802" rIns="127599" bIns="6380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6134100" y="-9526"/>
            <a:ext cx="6667500" cy="89376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27599" tIns="63802" rIns="127599" bIns="6380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6148" name="Title Placeholder 8"/>
          <p:cNvSpPr>
            <a:spLocks noGrp="1"/>
          </p:cNvSpPr>
          <p:nvPr>
            <p:ph type="title"/>
          </p:nvPr>
        </p:nvSpPr>
        <p:spPr bwMode="auto">
          <a:xfrm>
            <a:off x="639763" y="985839"/>
            <a:ext cx="11522076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6380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614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39763" y="2709863"/>
            <a:ext cx="11522076" cy="614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599" tIns="63802" rIns="127599" bIns="6380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39763" y="8899526"/>
            <a:ext cx="2987676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14880179-8A5E-4E5C-AB19-1403068B760D}" type="datetime1">
              <a:rPr lang="en-US"/>
              <a:pPr>
                <a:defRPr/>
              </a:pPr>
              <a:t>1/18/2021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733801" y="8899526"/>
            <a:ext cx="4694238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1095038" y="8899526"/>
            <a:ext cx="1066800" cy="51117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7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35E510D7-22F4-406B-9644-FA139D3103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6153" name="Group 1"/>
          <p:cNvGrpSpPr>
            <a:grpSpLocks/>
          </p:cNvGrpSpPr>
          <p:nvPr/>
        </p:nvGrpSpPr>
        <p:grpSpPr bwMode="auto">
          <a:xfrm>
            <a:off x="-26988" y="284164"/>
            <a:ext cx="12852400" cy="908049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5494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42" r:id="rId1"/>
    <p:sldLayoutId id="2147485743" r:id="rId2"/>
    <p:sldLayoutId id="2147485744" r:id="rId3"/>
    <p:sldLayoutId id="2147485745" r:id="rId4"/>
    <p:sldLayoutId id="2147485746" r:id="rId5"/>
    <p:sldLayoutId id="2147485747" r:id="rId6"/>
    <p:sldLayoutId id="2147485748" r:id="rId7"/>
    <p:sldLayoutId id="2147485749" r:id="rId8"/>
    <p:sldLayoutId id="2147485750" r:id="rId9"/>
    <p:sldLayoutId id="2147485751" r:id="rId10"/>
    <p:sldLayoutId id="214748575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5pPr>
      <a:lvl6pPr marL="457160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6pPr>
      <a:lvl7pPr marL="91432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7pPr>
      <a:lvl8pPr marL="1371481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8pPr>
      <a:lvl9pPr marL="1828642" algn="l" rtl="0" fontAlgn="base">
        <a:spcBef>
          <a:spcPct val="0"/>
        </a:spcBef>
        <a:spcAft>
          <a:spcPct val="0"/>
        </a:spcAft>
        <a:defRPr sz="6900">
          <a:solidFill>
            <a:schemeClr val="tx2"/>
          </a:solidFill>
          <a:latin typeface="Calibri" pitchFamily="34" charset="0"/>
        </a:defRPr>
      </a:lvl9pPr>
    </p:titleStyle>
    <p:bodyStyle>
      <a:lvl1pPr marL="382554" indent="-38255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892098" indent="-34445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3400" kern="1200">
          <a:solidFill>
            <a:schemeClr val="tx1"/>
          </a:solidFill>
          <a:latin typeface="+mn-lt"/>
          <a:ea typeface="+mn-ea"/>
          <a:cs typeface="+mn-cs"/>
        </a:defRPr>
      </a:lvl2pPr>
      <a:lvl3pPr marL="1274652" indent="-344458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657207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041348" indent="-2920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424365" indent="-29348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2679560" indent="-2552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62357" indent="-255200" algn="l" rtl="0" eaLnBrk="1" latinLnBrk="0" hangingPunct="1">
        <a:spcBef>
          <a:spcPct val="20000"/>
        </a:spcBef>
        <a:buClr>
          <a:schemeClr val="tx2"/>
        </a:buClr>
        <a:buChar char="•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445158" indent="-2552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638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2759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9139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5519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318995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8279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44659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510393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Заголовок 1"/>
          <p:cNvSpPr>
            <a:spLocks noGrp="1"/>
          </p:cNvSpPr>
          <p:nvPr>
            <p:ph type="title"/>
          </p:nvPr>
        </p:nvSpPr>
        <p:spPr bwMode="auto">
          <a:xfrm>
            <a:off x="640852" y="384675"/>
            <a:ext cx="11520316" cy="16005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3537" tIns="46855" rIns="93537" bIns="46855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132099" name="Текст 2"/>
          <p:cNvSpPr>
            <a:spLocks noGrp="1"/>
          </p:cNvSpPr>
          <p:nvPr>
            <p:ph type="body" idx="1"/>
          </p:nvPr>
        </p:nvSpPr>
        <p:spPr bwMode="auto">
          <a:xfrm>
            <a:off x="640852" y="2241192"/>
            <a:ext cx="11520316" cy="63351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3537" tIns="46855" rIns="93537" bIns="4685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40981" y="8899440"/>
            <a:ext cx="2985916" cy="510604"/>
          </a:xfrm>
          <a:prstGeom prst="rect">
            <a:avLst/>
          </a:prstGeom>
        </p:spPr>
        <p:txBody>
          <a:bodyPr vert="horz" wrap="square" lIns="93537" tIns="46855" rIns="93537" bIns="4685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3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812407">
              <a:defRPr/>
            </a:pPr>
            <a:fld id="{ECEEAE8E-CE4D-41B5-934E-685B6FE82841}" type="datetimeFigureOut">
              <a:rPr lang="ru-RU" smtClean="0"/>
              <a:pPr defTabSz="812407"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374659" y="8899440"/>
            <a:ext cx="4052714" cy="510604"/>
          </a:xfrm>
          <a:prstGeom prst="rect">
            <a:avLst/>
          </a:prstGeom>
        </p:spPr>
        <p:txBody>
          <a:bodyPr vert="horz" wrap="square" lIns="93537" tIns="46855" rIns="93537" bIns="46855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3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812407"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175382" y="8899440"/>
            <a:ext cx="2985916" cy="510604"/>
          </a:xfrm>
          <a:prstGeom prst="rect">
            <a:avLst/>
          </a:prstGeom>
        </p:spPr>
        <p:txBody>
          <a:bodyPr vert="horz" wrap="square" lIns="93537" tIns="46855" rIns="93537" bIns="46855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3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812407">
              <a:defRPr/>
            </a:pPr>
            <a:fld id="{D287A2EB-76B1-4AEF-A97A-7EA8791343C2}" type="slidenum">
              <a:rPr lang="ru-RU" smtClean="0"/>
              <a:pPr defTabSz="812407"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815892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54" r:id="rId1"/>
    <p:sldLayoutId id="2147485755" r:id="rId2"/>
    <p:sldLayoutId id="2147485756" r:id="rId3"/>
    <p:sldLayoutId id="2147485757" r:id="rId4"/>
    <p:sldLayoutId id="2147485758" r:id="rId5"/>
    <p:sldLayoutId id="2147485759" r:id="rId6"/>
    <p:sldLayoutId id="2147485760" r:id="rId7"/>
    <p:sldLayoutId id="2147485761" r:id="rId8"/>
    <p:sldLayoutId id="2147485762" r:id="rId9"/>
    <p:sldLayoutId id="2147485763" r:id="rId10"/>
    <p:sldLayoutId id="2147485764" r:id="rId11"/>
  </p:sldLayoutIdLst>
  <p:txStyles>
    <p:titleStyle>
      <a:lvl1pPr algn="ctr" defTabSz="935400" rtl="0" eaLnBrk="0" fontAlgn="base" hangingPunct="0">
        <a:spcBef>
          <a:spcPct val="0"/>
        </a:spcBef>
        <a:spcAft>
          <a:spcPct val="0"/>
        </a:spcAft>
        <a:defRPr sz="50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93540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2pPr>
      <a:lvl3pPr algn="ctr" defTabSz="93540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3pPr>
      <a:lvl4pPr algn="ctr" defTabSz="93540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4pPr>
      <a:lvl5pPr algn="ctr" defTabSz="935400" rtl="0" eaLnBrk="0" fontAlgn="base" hangingPunct="0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5pPr>
      <a:lvl6pPr marL="404514" algn="ctr" defTabSz="935400" rtl="0" fontAlgn="base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6pPr>
      <a:lvl7pPr marL="809028" algn="ctr" defTabSz="935400" rtl="0" fontAlgn="base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7pPr>
      <a:lvl8pPr marL="1213546" algn="ctr" defTabSz="935400" rtl="0" fontAlgn="base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8pPr>
      <a:lvl9pPr marL="1618065" algn="ctr" defTabSz="935400" rtl="0" fontAlgn="base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9pPr>
    </p:titleStyle>
    <p:bodyStyle>
      <a:lvl1pPr marL="349829" indent="-349829" algn="l" defTabSz="9354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300" kern="1200">
          <a:solidFill>
            <a:schemeClr val="tx1"/>
          </a:solidFill>
          <a:latin typeface="+mn-lt"/>
          <a:ea typeface="+mn-ea"/>
          <a:cs typeface="+mn-cs"/>
        </a:defRPr>
      </a:lvl1pPr>
      <a:lvl2pPr marL="759879" indent="-292176" algn="l" defTabSz="9354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3300" kern="1200">
          <a:solidFill>
            <a:schemeClr val="tx1"/>
          </a:solidFill>
          <a:latin typeface="+mn-lt"/>
          <a:ea typeface="+mn-ea"/>
          <a:cs typeface="+mn-cs"/>
        </a:defRPr>
      </a:lvl2pPr>
      <a:lvl3pPr marL="1168754" indent="-233196" algn="l" defTabSz="9354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1636355" indent="-233196" algn="l" defTabSz="9354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104116" indent="-233196" algn="l" defTabSz="9354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2573245" indent="-233977" algn="l" defTabSz="93571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041180" indent="-233977" algn="l" defTabSz="93571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3508991" indent="-233977" algn="l" defTabSz="93571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3976864" indent="-233977" algn="l" defTabSz="93571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3571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67934" algn="l" defTabSz="93571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935717" algn="l" defTabSz="93571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3pPr>
      <a:lvl4pPr marL="1403649" algn="l" defTabSz="93571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1871455" algn="l" defTabSz="93571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339349" algn="l" defTabSz="93571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2807176" algn="l" defTabSz="93571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275116" algn="l" defTabSz="93571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3742902" algn="l" defTabSz="93571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Заголовок 1"/>
          <p:cNvSpPr>
            <a:spLocks noGrp="1"/>
          </p:cNvSpPr>
          <p:nvPr>
            <p:ph type="title"/>
          </p:nvPr>
        </p:nvSpPr>
        <p:spPr bwMode="auto">
          <a:xfrm>
            <a:off x="641350" y="384176"/>
            <a:ext cx="11520488" cy="1601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3522" tIns="46846" rIns="93522" bIns="46846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5123" name="Текст 2"/>
          <p:cNvSpPr>
            <a:spLocks noGrp="1"/>
          </p:cNvSpPr>
          <p:nvPr>
            <p:ph type="body" idx="1"/>
          </p:nvPr>
        </p:nvSpPr>
        <p:spPr bwMode="auto">
          <a:xfrm>
            <a:off x="641350" y="2241552"/>
            <a:ext cx="11520488" cy="633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3522" tIns="46846" rIns="93522" bIns="4684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41350" y="8899526"/>
            <a:ext cx="2986088" cy="511175"/>
          </a:xfrm>
          <a:prstGeom prst="rect">
            <a:avLst/>
          </a:prstGeom>
        </p:spPr>
        <p:txBody>
          <a:bodyPr vert="horz" wrap="square" lIns="93522" tIns="46846" rIns="93522" bIns="46846" numCol="1" anchor="ctr" anchorCtr="0" compatLnSpc="1">
            <a:prstTxWarp prst="textNoShape">
              <a:avLst/>
            </a:prstTxWarp>
          </a:bodyPr>
          <a:lstStyle>
            <a:lvl1pPr defTabSz="812266" eaLnBrk="1" hangingPunct="1">
              <a:defRPr sz="13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ECEEAE8E-CE4D-41B5-934E-685B6FE82841}" type="datetimeFigureOut">
              <a:rPr lang="ru-RU"/>
              <a:pPr>
                <a:defRPr/>
              </a:pPr>
              <a:t>18.01.2021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375150" y="8899526"/>
            <a:ext cx="4052888" cy="511175"/>
          </a:xfrm>
          <a:prstGeom prst="rect">
            <a:avLst/>
          </a:prstGeom>
        </p:spPr>
        <p:txBody>
          <a:bodyPr vert="horz" wrap="square" lIns="93522" tIns="46846" rIns="93522" bIns="46846" numCol="1" anchor="ctr" anchorCtr="0" compatLnSpc="1">
            <a:prstTxWarp prst="textNoShape">
              <a:avLst/>
            </a:prstTxWarp>
          </a:bodyPr>
          <a:lstStyle>
            <a:lvl1pPr algn="ctr" defTabSz="812266" eaLnBrk="1" hangingPunct="1">
              <a:defRPr sz="13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175750" y="8899526"/>
            <a:ext cx="2986088" cy="511175"/>
          </a:xfrm>
          <a:prstGeom prst="rect">
            <a:avLst/>
          </a:prstGeom>
        </p:spPr>
        <p:txBody>
          <a:bodyPr vert="horz" wrap="square" lIns="93522" tIns="46846" rIns="93522" bIns="46846" numCol="1" anchor="ctr" anchorCtr="0" compatLnSpc="1">
            <a:prstTxWarp prst="textNoShape">
              <a:avLst/>
            </a:prstTxWarp>
          </a:bodyPr>
          <a:lstStyle>
            <a:lvl1pPr algn="r" defTabSz="812266" eaLnBrk="1" hangingPunct="1">
              <a:defRPr sz="13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713E2634-0D4B-43D6-A12E-DA0A482A9B6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24280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766" r:id="rId1"/>
    <p:sldLayoutId id="2147485767" r:id="rId2"/>
    <p:sldLayoutId id="2147485768" r:id="rId3"/>
    <p:sldLayoutId id="2147485769" r:id="rId4"/>
    <p:sldLayoutId id="2147485770" r:id="rId5"/>
    <p:sldLayoutId id="2147485771" r:id="rId6"/>
    <p:sldLayoutId id="2147485772" r:id="rId7"/>
    <p:sldLayoutId id="2147485773" r:id="rId8"/>
    <p:sldLayoutId id="2147485774" r:id="rId9"/>
    <p:sldLayoutId id="2147485775" r:id="rId10"/>
    <p:sldLayoutId id="2147485776" r:id="rId11"/>
  </p:sldLayoutIdLst>
  <p:txStyles>
    <p:titleStyle>
      <a:lvl1pPr algn="ctr" defTabSz="934958" rtl="0" eaLnBrk="0" fontAlgn="base" hangingPunct="0">
        <a:spcBef>
          <a:spcPct val="0"/>
        </a:spcBef>
        <a:spcAft>
          <a:spcPct val="0"/>
        </a:spcAft>
        <a:defRPr sz="50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934958" rtl="0" eaLnBrk="0" fontAlgn="base" hangingPunct="0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2pPr>
      <a:lvl3pPr algn="ctr" defTabSz="934958" rtl="0" eaLnBrk="0" fontAlgn="base" hangingPunct="0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3pPr>
      <a:lvl4pPr algn="ctr" defTabSz="934958" rtl="0" eaLnBrk="0" fontAlgn="base" hangingPunct="0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4pPr>
      <a:lvl5pPr algn="ctr" defTabSz="934958" rtl="0" eaLnBrk="0" fontAlgn="base" hangingPunct="0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5pPr>
      <a:lvl6pPr marL="404445" algn="ctr" defTabSz="935240" rtl="0" fontAlgn="base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6pPr>
      <a:lvl7pPr marL="808889" algn="ctr" defTabSz="935240" rtl="0" fontAlgn="base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7pPr>
      <a:lvl8pPr marL="1213336" algn="ctr" defTabSz="935240" rtl="0" fontAlgn="base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8pPr>
      <a:lvl9pPr marL="1617786" algn="ctr" defTabSz="935240" rtl="0" fontAlgn="base">
        <a:spcBef>
          <a:spcPct val="0"/>
        </a:spcBef>
        <a:spcAft>
          <a:spcPct val="0"/>
        </a:spcAft>
        <a:defRPr sz="5000">
          <a:solidFill>
            <a:schemeClr val="tx1"/>
          </a:solidFill>
          <a:latin typeface="Calibri" pitchFamily="34" charset="0"/>
        </a:defRPr>
      </a:lvl9pPr>
    </p:titleStyle>
    <p:bodyStyle>
      <a:lvl1pPr marL="349220" indent="-349220" algn="l" defTabSz="934958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300" kern="1200">
          <a:solidFill>
            <a:schemeClr val="tx1"/>
          </a:solidFill>
          <a:latin typeface="+mn-lt"/>
          <a:ea typeface="+mn-ea"/>
          <a:cs typeface="+mn-cs"/>
        </a:defRPr>
      </a:lvl1pPr>
      <a:lvl2pPr marL="758760" indent="-292074" algn="l" defTabSz="934958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3300" kern="1200">
          <a:solidFill>
            <a:schemeClr val="tx1"/>
          </a:solidFill>
          <a:latin typeface="+mn-lt"/>
          <a:ea typeface="+mn-ea"/>
          <a:cs typeface="+mn-cs"/>
        </a:defRPr>
      </a:lvl2pPr>
      <a:lvl3pPr marL="1168300" indent="-231755" algn="l" defTabSz="934958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3pPr>
      <a:lvl4pPr marL="1634983" indent="-231755" algn="l" defTabSz="934958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103256" indent="-231755" algn="l" defTabSz="934958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2572799" indent="-233936" algn="l" defTabSz="93555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040653" indent="-233936" algn="l" defTabSz="93555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3508386" indent="-233936" algn="l" defTabSz="93555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3976177" indent="-233936" algn="l" defTabSz="93555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3555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67854" algn="l" defTabSz="93555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935557" algn="l" defTabSz="93555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3pPr>
      <a:lvl4pPr marL="1403407" algn="l" defTabSz="93555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1871132" algn="l" defTabSz="93555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338945" algn="l" defTabSz="93555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2806690" algn="l" defTabSz="93555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274548" algn="l" defTabSz="93555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3742256" algn="l" defTabSz="935557" rtl="0" eaLnBrk="1" latinLnBrk="0" hangingPunct="1"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slideLayout" Target="../slideLayouts/slideLayout46.xml"/><Relationship Id="rId7" Type="http://schemas.openxmlformats.org/officeDocument/2006/relationships/image" Target="../media/image33.png"/><Relationship Id="rId2" Type="http://schemas.openxmlformats.org/officeDocument/2006/relationships/video" Target="../media/media3.wmv"/><Relationship Id="rId1" Type="http://schemas.microsoft.com/office/2007/relationships/media" Target="../media/media3.wmv"/><Relationship Id="rId6" Type="http://schemas.openxmlformats.org/officeDocument/2006/relationships/image" Target="../media/image26.png"/><Relationship Id="rId5" Type="http://schemas.openxmlformats.org/officeDocument/2006/relationships/image" Target="../media/image32.png"/><Relationship Id="rId4" Type="http://schemas.openxmlformats.org/officeDocument/2006/relationships/notesSlide" Target="../notesSlides/notesSlide7.xml"/><Relationship Id="rId9" Type="http://schemas.openxmlformats.org/officeDocument/2006/relationships/image" Target="../media/image2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slideLayout" Target="../slideLayouts/slideLayout46.xml"/><Relationship Id="rId7" Type="http://schemas.openxmlformats.org/officeDocument/2006/relationships/image" Target="../media/image37.png"/><Relationship Id="rId2" Type="http://schemas.microsoft.com/office/2007/relationships/media" Target="../media/media4.wmv"/><Relationship Id="rId1" Type="http://schemas.openxmlformats.org/officeDocument/2006/relationships/video" Target="NULL" TargetMode="Externa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notesSlide" Target="../notesSlides/notesSlide8.xml"/><Relationship Id="rId9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41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9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44.jpeg"/><Relationship Id="rId4" Type="http://schemas.openxmlformats.org/officeDocument/2006/relationships/image" Target="../media/image43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46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gi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9.png"/><Relationship Id="rId4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22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21.jpe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5.xml"/><Relationship Id="rId9" Type="http://schemas.openxmlformats.org/officeDocument/2006/relationships/image" Target="../media/image2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2.xml"/><Relationship Id="rId7" Type="http://schemas.openxmlformats.org/officeDocument/2006/relationships/image" Target="../media/image24.pn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284176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885" indent="-285726" defTabSz="1284176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901" indent="-228580" defTabSz="1284176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062" indent="-228580" defTabSz="1284176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222" indent="-228580" defTabSz="1284176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382" indent="-228580" defTabSz="1284176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543" indent="-228580" defTabSz="1284176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8703" indent="-228580" defTabSz="1284176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5865" indent="-228580" defTabSz="1284176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62AEBE71-1251-4CB1-AB19-7A99FEC439C8}" type="slidenum">
              <a:rPr lang="en-US" sz="17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sz="17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17411" name="Прямоугольник 15"/>
          <p:cNvSpPr>
            <a:spLocks noChangeArrowheads="1"/>
          </p:cNvSpPr>
          <p:nvPr/>
        </p:nvSpPr>
        <p:spPr bwMode="auto">
          <a:xfrm>
            <a:off x="0" y="200027"/>
            <a:ext cx="12801600" cy="100012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2" name="Прямоугольник 16"/>
          <p:cNvSpPr>
            <a:spLocks noChangeArrowheads="1"/>
          </p:cNvSpPr>
          <p:nvPr/>
        </p:nvSpPr>
        <p:spPr bwMode="auto">
          <a:xfrm>
            <a:off x="0" y="400051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3" name="Прямоугольник 17"/>
          <p:cNvSpPr>
            <a:spLocks noChangeArrowheads="1"/>
          </p:cNvSpPr>
          <p:nvPr/>
        </p:nvSpPr>
        <p:spPr bwMode="auto">
          <a:xfrm>
            <a:off x="0" y="300039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4" name="Прямоугольник 18"/>
          <p:cNvSpPr>
            <a:spLocks noChangeArrowheads="1"/>
          </p:cNvSpPr>
          <p:nvPr/>
        </p:nvSpPr>
        <p:spPr bwMode="auto">
          <a:xfrm>
            <a:off x="0" y="9301163"/>
            <a:ext cx="12801600" cy="100012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5" name="Прямоугольник 19"/>
          <p:cNvSpPr>
            <a:spLocks noChangeArrowheads="1"/>
          </p:cNvSpPr>
          <p:nvPr/>
        </p:nvSpPr>
        <p:spPr bwMode="auto">
          <a:xfrm>
            <a:off x="0" y="9201151"/>
            <a:ext cx="12801600" cy="100012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17416" name="Прямоугольник 20"/>
          <p:cNvSpPr>
            <a:spLocks noChangeArrowheads="1"/>
          </p:cNvSpPr>
          <p:nvPr/>
        </p:nvSpPr>
        <p:spPr bwMode="auto">
          <a:xfrm>
            <a:off x="0" y="9101139"/>
            <a:ext cx="12801600" cy="100012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28557" tIns="64280" rIns="128557" bIns="64280" anchor="ctr"/>
          <a:lstStyle/>
          <a:p>
            <a:pPr algn="ctr" defTabSz="1284176"/>
            <a:endParaRPr 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0" y="3206977"/>
            <a:ext cx="12801600" cy="15148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557" tIns="64280" rIns="128557" bIns="64280">
            <a:spAutoFit/>
          </a:bodyPr>
          <a:lstStyle/>
          <a:p>
            <a:pPr algn="ctr" defTabSz="1284873">
              <a:defRPr/>
            </a:pPr>
            <a:r>
              <a:rPr lang="ru-RU" sz="3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284873">
              <a:defRPr/>
            </a:pP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22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19 </a:t>
            </a:r>
            <a:r>
              <a:rPr lang="ru-RU" sz="22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января 2021 года</a:t>
            </a:r>
          </a:p>
          <a:p>
            <a:pPr algn="ctr" defTabSz="1284873">
              <a:defRPr/>
            </a:pPr>
            <a:endParaRPr lang="ru-RU" sz="1400" b="1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284873">
              <a:defRPr/>
            </a:pPr>
            <a:endParaRPr lang="ru-RU" sz="20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71" y="536987"/>
            <a:ext cx="12781965" cy="837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557" tIns="64280" rIns="128557" bIns="64280">
            <a:spAutoFit/>
          </a:bodyPr>
          <a:lstStyle/>
          <a:p>
            <a:pPr algn="ctr" defTabSz="1284873">
              <a:defRPr/>
            </a:pPr>
            <a:r>
              <a:rPr lang="ru-RU" sz="24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284873">
              <a:defRPr/>
            </a:pPr>
            <a:r>
              <a:rPr lang="ru-RU" sz="22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93058" y="62549"/>
            <a:ext cx="1189636" cy="1216803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7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93" t="13590" r="48541" b="15833"/>
          <a:stretch/>
        </p:blipFill>
        <p:spPr bwMode="auto">
          <a:xfrm>
            <a:off x="16050" y="914400"/>
            <a:ext cx="11149688" cy="8632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6" name="AutoShape 24"/>
          <p:cNvSpPr>
            <a:spLocks noChangeArrowheads="1"/>
          </p:cNvSpPr>
          <p:nvPr/>
        </p:nvSpPr>
        <p:spPr bwMode="auto">
          <a:xfrm>
            <a:off x="4348758" y="7597350"/>
            <a:ext cx="4771784" cy="1065150"/>
          </a:xfrm>
          <a:prstGeom prst="wedgeRectCallout">
            <a:avLst>
              <a:gd name="adj1" fmla="val -50220"/>
              <a:gd name="adj2" fmla="val -59884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137056" tIns="68536" rIns="137056" bIns="68536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ctr" defTabSz="1075080"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 М-7 960-961  км </a:t>
            </a:r>
          </a:p>
          <a:p>
            <a:pPr algn="ctr" defTabSz="1075240"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Мамадышский МР</a:t>
            </a:r>
          </a:p>
          <a:p>
            <a:pPr algn="ctr" defTabSz="1075240"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Спуск-подъем (риск нарушения транспортного сообщения. Гололедица, метель, снежные заносы)</a:t>
            </a:r>
            <a:endParaRPr lang="en-US" altLang="ru-RU" sz="14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0" name="Группа 629"/>
          <p:cNvGrpSpPr>
            <a:grpSpLocks/>
          </p:cNvGrpSpPr>
          <p:nvPr/>
        </p:nvGrpSpPr>
        <p:grpSpPr bwMode="auto">
          <a:xfrm>
            <a:off x="12184325" y="1800004"/>
            <a:ext cx="204407" cy="258287"/>
            <a:chOff x="198223" y="3795140"/>
            <a:chExt cx="270456" cy="352436"/>
          </a:xfrm>
        </p:grpSpPr>
        <p:sp>
          <p:nvSpPr>
            <p:cNvPr id="141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127121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sz="2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143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12712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 b="1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</p:grpSp>
      <p:sp>
        <p:nvSpPr>
          <p:cNvPr id="19" name="Text Box 182"/>
          <p:cNvSpPr txBox="1">
            <a:spLocks noChangeArrowheads="1"/>
          </p:cNvSpPr>
          <p:nvPr/>
        </p:nvSpPr>
        <p:spPr bwMode="auto">
          <a:xfrm>
            <a:off x="9753600" y="2601881"/>
            <a:ext cx="1148023" cy="303101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86811" tIns="43405" rIns="86811" bIns="43405">
            <a:spAutoFit/>
          </a:bodyPr>
          <a:lstStyle>
            <a:defPPr>
              <a:defRPr lang="ru-RU"/>
            </a:defPPr>
            <a:lvl1pPr algn="ctr" defTabSz="685800" eaLnBrk="1" hangingPunct="1">
              <a:defRPr sz="14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685800" eaLnBrk="0" hangingPunct="0"/>
            <a:lvl3pPr marL="1143000" indent="-228600" defTabSz="685800" eaLnBrk="0" hangingPunct="0"/>
            <a:lvl4pPr marL="1600200" indent="-228600" defTabSz="685800" eaLnBrk="0" hangingPunct="0"/>
            <a:lvl5pPr marL="2057400" indent="-228600" defTabSz="685800" eaLnBrk="0" hangingPunct="0"/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 err="1"/>
              <a:t>Мамадыш</a:t>
            </a:r>
            <a:endParaRPr lang="ru-RU" altLang="ru-RU" dirty="0"/>
          </a:p>
        </p:txBody>
      </p:sp>
      <p:sp>
        <p:nvSpPr>
          <p:cNvPr id="4" name="Полилиния 3"/>
          <p:cNvSpPr/>
          <p:nvPr/>
        </p:nvSpPr>
        <p:spPr>
          <a:xfrm>
            <a:off x="1352378" y="5327187"/>
            <a:ext cx="3391227" cy="2142312"/>
          </a:xfrm>
          <a:custGeom>
            <a:avLst/>
            <a:gdLst>
              <a:gd name="connsiteX0" fmla="*/ 3714750 w 3714750"/>
              <a:gd name="connsiteY0" fmla="*/ 733425 h 1752600"/>
              <a:gd name="connsiteX1" fmla="*/ 990600 w 3714750"/>
              <a:gd name="connsiteY1" fmla="*/ 219075 h 1752600"/>
              <a:gd name="connsiteX2" fmla="*/ 714375 w 3714750"/>
              <a:gd name="connsiteY2" fmla="*/ 142875 h 1752600"/>
              <a:gd name="connsiteX3" fmla="*/ 561975 w 3714750"/>
              <a:gd name="connsiteY3" fmla="*/ 85725 h 1752600"/>
              <a:gd name="connsiteX4" fmla="*/ 409575 w 3714750"/>
              <a:gd name="connsiteY4" fmla="*/ 66675 h 1752600"/>
              <a:gd name="connsiteX5" fmla="*/ 323850 w 3714750"/>
              <a:gd name="connsiteY5" fmla="*/ 0 h 1752600"/>
              <a:gd name="connsiteX6" fmla="*/ 171450 w 3714750"/>
              <a:gd name="connsiteY6" fmla="*/ 28575 h 1752600"/>
              <a:gd name="connsiteX7" fmla="*/ 0 w 3714750"/>
              <a:gd name="connsiteY7" fmla="*/ 85725 h 1752600"/>
              <a:gd name="connsiteX8" fmla="*/ 561975 w 3714750"/>
              <a:gd name="connsiteY8" fmla="*/ 1752600 h 1752600"/>
              <a:gd name="connsiteX0" fmla="*/ 3714750 w 3714750"/>
              <a:gd name="connsiteY0" fmla="*/ 733425 h 1556677"/>
              <a:gd name="connsiteX1" fmla="*/ 990600 w 3714750"/>
              <a:gd name="connsiteY1" fmla="*/ 219075 h 1556677"/>
              <a:gd name="connsiteX2" fmla="*/ 714375 w 3714750"/>
              <a:gd name="connsiteY2" fmla="*/ 142875 h 1556677"/>
              <a:gd name="connsiteX3" fmla="*/ 561975 w 3714750"/>
              <a:gd name="connsiteY3" fmla="*/ 85725 h 1556677"/>
              <a:gd name="connsiteX4" fmla="*/ 409575 w 3714750"/>
              <a:gd name="connsiteY4" fmla="*/ 66675 h 1556677"/>
              <a:gd name="connsiteX5" fmla="*/ 323850 w 3714750"/>
              <a:gd name="connsiteY5" fmla="*/ 0 h 1556677"/>
              <a:gd name="connsiteX6" fmla="*/ 171450 w 3714750"/>
              <a:gd name="connsiteY6" fmla="*/ 28575 h 1556677"/>
              <a:gd name="connsiteX7" fmla="*/ 0 w 3714750"/>
              <a:gd name="connsiteY7" fmla="*/ 85725 h 1556677"/>
              <a:gd name="connsiteX8" fmla="*/ 279464 w 3714750"/>
              <a:gd name="connsiteY8" fmla="*/ 1556677 h 1556677"/>
              <a:gd name="connsiteX0" fmla="*/ 3714750 w 3714750"/>
              <a:gd name="connsiteY0" fmla="*/ 733425 h 1556677"/>
              <a:gd name="connsiteX1" fmla="*/ 990600 w 3714750"/>
              <a:gd name="connsiteY1" fmla="*/ 219075 h 1556677"/>
              <a:gd name="connsiteX2" fmla="*/ 714375 w 3714750"/>
              <a:gd name="connsiteY2" fmla="*/ 142875 h 1556677"/>
              <a:gd name="connsiteX3" fmla="*/ 561975 w 3714750"/>
              <a:gd name="connsiteY3" fmla="*/ 85725 h 1556677"/>
              <a:gd name="connsiteX4" fmla="*/ 409575 w 3714750"/>
              <a:gd name="connsiteY4" fmla="*/ 66675 h 1556677"/>
              <a:gd name="connsiteX5" fmla="*/ 323850 w 3714750"/>
              <a:gd name="connsiteY5" fmla="*/ 0 h 1556677"/>
              <a:gd name="connsiteX6" fmla="*/ 171450 w 3714750"/>
              <a:gd name="connsiteY6" fmla="*/ 28575 h 1556677"/>
              <a:gd name="connsiteX7" fmla="*/ 0 w 3714750"/>
              <a:gd name="connsiteY7" fmla="*/ 85725 h 1556677"/>
              <a:gd name="connsiteX8" fmla="*/ 279464 w 3714750"/>
              <a:gd name="connsiteY8" fmla="*/ 1556677 h 1556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14750" h="1556677">
                <a:moveTo>
                  <a:pt x="3714750" y="733425"/>
                </a:moveTo>
                <a:lnTo>
                  <a:pt x="990600" y="219075"/>
                </a:lnTo>
                <a:lnTo>
                  <a:pt x="714375" y="142875"/>
                </a:lnTo>
                <a:lnTo>
                  <a:pt x="561975" y="85725"/>
                </a:lnTo>
                <a:lnTo>
                  <a:pt x="409575" y="66675"/>
                </a:lnTo>
                <a:lnTo>
                  <a:pt x="323850" y="0"/>
                </a:lnTo>
                <a:lnTo>
                  <a:pt x="171450" y="28575"/>
                </a:lnTo>
                <a:lnTo>
                  <a:pt x="0" y="85725"/>
                </a:lnTo>
                <a:cubicBezTo>
                  <a:pt x="187325" y="641350"/>
                  <a:pt x="348968" y="1043644"/>
                  <a:pt x="279464" y="1556677"/>
                </a:cubicBezTo>
              </a:path>
            </a:pathLst>
          </a:cu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07499" tIns="53751" rIns="107499" bIns="53751" rtlCol="0" anchor="ctr"/>
          <a:lstStyle/>
          <a:p>
            <a:pPr algn="ctr" defTabSz="1075240" fontAlgn="auto">
              <a:spcBef>
                <a:spcPts val="0"/>
              </a:spcBef>
              <a:spcAft>
                <a:spcPts val="0"/>
              </a:spcAft>
            </a:pPr>
            <a:endParaRPr lang="ru-RU" sz="2200">
              <a:solidFill>
                <a:prstClr val="black"/>
              </a:solidFill>
            </a:endParaRPr>
          </a:p>
        </p:txBody>
      </p:sp>
      <p:sp>
        <p:nvSpPr>
          <p:cNvPr id="7" name="Полилиния 6"/>
          <p:cNvSpPr/>
          <p:nvPr/>
        </p:nvSpPr>
        <p:spPr>
          <a:xfrm>
            <a:off x="2855215" y="6307331"/>
            <a:ext cx="2036591" cy="1362221"/>
          </a:xfrm>
          <a:custGeom>
            <a:avLst/>
            <a:gdLst>
              <a:gd name="connsiteX0" fmla="*/ 0 w 1504950"/>
              <a:gd name="connsiteY0" fmla="*/ 685800 h 685800"/>
              <a:gd name="connsiteX1" fmla="*/ 438150 w 1504950"/>
              <a:gd name="connsiteY1" fmla="*/ 419100 h 685800"/>
              <a:gd name="connsiteX2" fmla="*/ 704850 w 1504950"/>
              <a:gd name="connsiteY2" fmla="*/ 247650 h 685800"/>
              <a:gd name="connsiteX3" fmla="*/ 1504950 w 1504950"/>
              <a:gd name="connsiteY3" fmla="*/ 0 h 685800"/>
              <a:gd name="connsiteX4" fmla="*/ 1504950 w 1504950"/>
              <a:gd name="connsiteY4" fmla="*/ 0 h 685800"/>
              <a:gd name="connsiteX0" fmla="*/ 0 w 1454708"/>
              <a:gd name="connsiteY0" fmla="*/ 729761 h 729761"/>
              <a:gd name="connsiteX1" fmla="*/ 387908 w 1454708"/>
              <a:gd name="connsiteY1" fmla="*/ 419100 h 729761"/>
              <a:gd name="connsiteX2" fmla="*/ 654608 w 1454708"/>
              <a:gd name="connsiteY2" fmla="*/ 247650 h 729761"/>
              <a:gd name="connsiteX3" fmla="*/ 1454708 w 1454708"/>
              <a:gd name="connsiteY3" fmla="*/ 0 h 729761"/>
              <a:gd name="connsiteX4" fmla="*/ 1454708 w 1454708"/>
              <a:gd name="connsiteY4" fmla="*/ 0 h 729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54708" h="729761">
                <a:moveTo>
                  <a:pt x="0" y="729761"/>
                </a:moveTo>
                <a:lnTo>
                  <a:pt x="387908" y="419100"/>
                </a:lnTo>
                <a:lnTo>
                  <a:pt x="654608" y="247650"/>
                </a:lnTo>
                <a:lnTo>
                  <a:pt x="1454708" y="0"/>
                </a:lnTo>
                <a:lnTo>
                  <a:pt x="1454708" y="0"/>
                </a:lnTo>
              </a:path>
            </a:pathLst>
          </a:custGeom>
          <a:ln w="444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07433" tIns="53718" rIns="107433" bIns="53718" rtlCol="0" anchor="ctr"/>
          <a:lstStyle/>
          <a:p>
            <a:pPr algn="ctr" defTabSz="1075080" fontAlgn="auto">
              <a:spcBef>
                <a:spcPts val="0"/>
              </a:spcBef>
              <a:spcAft>
                <a:spcPts val="0"/>
              </a:spcAft>
            </a:pPr>
            <a:endParaRPr lang="ru-RU" sz="2200">
              <a:solidFill>
                <a:prstClr val="black"/>
              </a:solidFill>
            </a:endParaRPr>
          </a:p>
        </p:txBody>
      </p:sp>
      <p:pic>
        <p:nvPicPr>
          <p:cNvPr id="132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5738" y="990601"/>
            <a:ext cx="1637982" cy="86194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2" name="Прямоугольник 591"/>
          <p:cNvSpPr/>
          <p:nvPr/>
        </p:nvSpPr>
        <p:spPr>
          <a:xfrm>
            <a:off x="3572268" y="1003008"/>
            <a:ext cx="3532621" cy="4701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90" tIns="53745" rIns="107490" bIns="53745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ru-RU" sz="1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829159" y="4806721"/>
            <a:ext cx="1812079" cy="360048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2734" tIns="56363" rIns="112734" bIns="56363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Aft>
                <a:spcPts val="0"/>
              </a:spcAft>
            </a:pPr>
            <a:r>
              <a:rPr lang="ru-RU" alt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Средние </a:t>
            </a:r>
            <a:r>
              <a:rPr lang="ru-RU" altLang="ru-RU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Кирмени</a:t>
            </a:r>
            <a:endParaRPr lang="ru-RU" altLang="ru-RU" sz="16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Text Box 2"/>
          <p:cNvSpPr txBox="1">
            <a:spLocks noChangeArrowheads="1"/>
          </p:cNvSpPr>
          <p:nvPr/>
        </p:nvSpPr>
        <p:spPr bwMode="auto">
          <a:xfrm>
            <a:off x="2" y="5"/>
            <a:ext cx="12801601" cy="91439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ИНФОРМАЦИОННЫЕ МАТЕРИАЛЫ ПО РИСКУ НАРУШЕНИЯ ТРАНСПОРТНОГО</a:t>
            </a:r>
          </a:p>
          <a:p>
            <a:r>
              <a:rPr lang="ru-RU" altLang="ru-RU" dirty="0"/>
              <a:t> СООБЩЕНИЯ НА ТЕРРИТОРИИ МАМАДЫШСКОГО РАЙОНА  </a:t>
            </a:r>
          </a:p>
          <a:p>
            <a:r>
              <a:rPr lang="ru-RU" altLang="ru-RU" dirty="0"/>
              <a:t>РЕСПУБЛИКИ ТАТАРСТАН</a:t>
            </a:r>
          </a:p>
        </p:txBody>
      </p:sp>
      <p:grpSp>
        <p:nvGrpSpPr>
          <p:cNvPr id="139" name="Группа 629"/>
          <p:cNvGrpSpPr>
            <a:grpSpLocks/>
          </p:cNvGrpSpPr>
          <p:nvPr/>
        </p:nvGrpSpPr>
        <p:grpSpPr bwMode="auto">
          <a:xfrm>
            <a:off x="10650161" y="1989032"/>
            <a:ext cx="261559" cy="283330"/>
            <a:chOff x="142483" y="3760971"/>
            <a:chExt cx="346075" cy="386605"/>
          </a:xfrm>
        </p:grpSpPr>
        <p:sp>
          <p:nvSpPr>
            <p:cNvPr id="14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127234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sz="22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endParaRPr>
            </a:p>
          </p:txBody>
        </p:sp>
        <p:sp>
          <p:nvSpPr>
            <p:cNvPr id="144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127234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/>
                <a:cs typeface="+mn-cs"/>
              </a:endParaRPr>
            </a:p>
          </p:txBody>
        </p:sp>
        <p:sp>
          <p:nvSpPr>
            <p:cNvPr id="145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227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906094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500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/>
                  <a:cs typeface="+mn-cs"/>
                </a:rPr>
                <a:t> </a:t>
              </a:r>
              <a:r>
                <a:rPr lang="ru-RU" sz="300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Calibri"/>
                  <a:cs typeface="+mn-cs"/>
                </a:rPr>
                <a:t>ПЧ</a:t>
              </a:r>
            </a:p>
          </p:txBody>
        </p:sp>
      </p:grpSp>
      <p:grpSp>
        <p:nvGrpSpPr>
          <p:cNvPr id="146" name="Группа 145"/>
          <p:cNvGrpSpPr/>
          <p:nvPr/>
        </p:nvGrpSpPr>
        <p:grpSpPr>
          <a:xfrm>
            <a:off x="10580836" y="3150563"/>
            <a:ext cx="278376" cy="295503"/>
            <a:chOff x="-235351" y="4362137"/>
            <a:chExt cx="198839" cy="158305"/>
          </a:xfrm>
          <a:solidFill>
            <a:schemeClr val="bg1"/>
          </a:solidFill>
        </p:grpSpPr>
        <p:sp>
          <p:nvSpPr>
            <p:cNvPr id="147" name="Прямоугольник 15"/>
            <p:cNvSpPr>
              <a:spLocks noChangeArrowheads="1"/>
            </p:cNvSpPr>
            <p:nvPr/>
          </p:nvSpPr>
          <p:spPr bwMode="auto">
            <a:xfrm>
              <a:off x="-235351" y="4429982"/>
              <a:ext cx="198839" cy="90460"/>
            </a:xfrm>
            <a:prstGeom prst="rect">
              <a:avLst/>
            </a:prstGeom>
            <a:grp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2002298" fontAlgn="auto">
                <a:spcBef>
                  <a:spcPts val="0"/>
                </a:spcBef>
                <a:spcAft>
                  <a:spcPts val="0"/>
                </a:spcAft>
              </a:pPr>
              <a:endParaRPr lang="ru-RU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sp>
          <p:nvSpPr>
            <p:cNvPr id="148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-235351" y="4362137"/>
              <a:ext cx="198839" cy="67845"/>
            </a:xfrm>
            <a:prstGeom prst="triangle">
              <a:avLst>
                <a:gd name="adj" fmla="val 50000"/>
              </a:avLst>
            </a:prstGeom>
            <a:grp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2002298" fontAlgn="auto">
                <a:spcBef>
                  <a:spcPts val="0"/>
                </a:spcBef>
                <a:spcAft>
                  <a:spcPts val="0"/>
                </a:spcAft>
              </a:pPr>
              <a:endParaRPr lang="ru-RU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cxnSp>
          <p:nvCxnSpPr>
            <p:cNvPr id="149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-158766" y="4400588"/>
              <a:ext cx="45230" cy="491"/>
            </a:xfrm>
            <a:prstGeom prst="line">
              <a:avLst/>
            </a:prstGeom>
            <a:grp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150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-152707" y="4400583"/>
              <a:ext cx="44187" cy="503"/>
            </a:xfrm>
            <a:prstGeom prst="line">
              <a:avLst/>
            </a:prstGeom>
            <a:grp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</p:grpSp>
      <p:sp>
        <p:nvSpPr>
          <p:cNvPr id="152" name="Прямоугольник 151"/>
          <p:cNvSpPr/>
          <p:nvPr/>
        </p:nvSpPr>
        <p:spPr>
          <a:xfrm>
            <a:off x="4097954" y="8844914"/>
            <a:ext cx="2187451" cy="544775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12788" tIns="56393" rIns="112788" bIns="56393" rtlCol="0" anchor="ctr" anchorCtr="1">
            <a:spAutoFit/>
          </a:bodyPr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432301" fontAlgn="auto">
              <a:spcBef>
                <a:spcPts val="0"/>
              </a:spcBef>
              <a:spcAft>
                <a:spcPts val="0"/>
              </a:spcAft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432301" fontAlgn="auto">
              <a:spcBef>
                <a:spcPts val="0"/>
              </a:spcBef>
              <a:spcAft>
                <a:spcPts val="0"/>
              </a:spcAft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 км</a:t>
            </a:r>
          </a:p>
        </p:txBody>
      </p:sp>
      <p:grpSp>
        <p:nvGrpSpPr>
          <p:cNvPr id="153" name="Группа 152"/>
          <p:cNvGrpSpPr/>
          <p:nvPr/>
        </p:nvGrpSpPr>
        <p:grpSpPr>
          <a:xfrm>
            <a:off x="9866829" y="6252938"/>
            <a:ext cx="3001261" cy="3340159"/>
            <a:chOff x="9468182" y="3758314"/>
            <a:chExt cx="2858342" cy="3141292"/>
          </a:xfrm>
        </p:grpSpPr>
        <p:sp>
          <p:nvSpPr>
            <p:cNvPr id="154" name="Text Box 97"/>
            <p:cNvSpPr txBox="1">
              <a:spLocks noChangeArrowheads="1"/>
            </p:cNvSpPr>
            <p:nvPr/>
          </p:nvSpPr>
          <p:spPr bwMode="auto">
            <a:xfrm>
              <a:off x="9801659" y="4338227"/>
              <a:ext cx="1588516" cy="2807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2" tIns="63988" rIns="127972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порывы ветра</a:t>
              </a:r>
            </a:p>
          </p:txBody>
        </p:sp>
        <p:sp>
          <p:nvSpPr>
            <p:cNvPr id="155" name="Rectangle 93"/>
            <p:cNvSpPr>
              <a:spLocks noChangeArrowheads="1"/>
            </p:cNvSpPr>
            <p:nvPr/>
          </p:nvSpPr>
          <p:spPr bwMode="auto">
            <a:xfrm>
              <a:off x="9468182" y="3758314"/>
              <a:ext cx="2747164" cy="314129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1433" tIns="45717" rIns="91433" bIns="45717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1075115" fontAlgn="auto">
                <a:spcBef>
                  <a:spcPts val="0"/>
                </a:spcBef>
                <a:spcAft>
                  <a:spcPts val="0"/>
                </a:spcAft>
              </a:pPr>
              <a:endParaRPr lang="ru-RU" altLang="ru-RU" sz="110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9877642" y="3759782"/>
              <a:ext cx="1945612" cy="2807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2" tIns="63988" rIns="127972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11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grpSp>
          <p:nvGrpSpPr>
            <p:cNvPr id="157" name="Группа 119"/>
            <p:cNvGrpSpPr>
              <a:grpSpLocks/>
            </p:cNvGrpSpPr>
            <p:nvPr/>
          </p:nvGrpSpPr>
          <p:grpSpPr bwMode="auto">
            <a:xfrm>
              <a:off x="9576749" y="5235242"/>
              <a:ext cx="242990" cy="316738"/>
              <a:chOff x="214313" y="8958263"/>
              <a:chExt cx="642937" cy="500062"/>
            </a:xfrm>
          </p:grpSpPr>
          <p:sp>
            <p:nvSpPr>
              <p:cNvPr id="257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501838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900" dirty="0">
                  <a:solidFill>
                    <a:prstClr val="black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58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501838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900" dirty="0">
                  <a:solidFill>
                    <a:prstClr val="black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59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260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261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</p:spPr>
            </p:cxnSp>
          </p:grpSp>
        </p:grpSp>
        <p:sp>
          <p:nvSpPr>
            <p:cNvPr id="158" name="Text Box 97"/>
            <p:cNvSpPr txBox="1">
              <a:spLocks noChangeArrowheads="1"/>
            </p:cNvSpPr>
            <p:nvPr/>
          </p:nvSpPr>
          <p:spPr bwMode="auto">
            <a:xfrm>
              <a:off x="10044750" y="5287272"/>
              <a:ext cx="1882973" cy="2807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2" tIns="63988" rIns="127972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больница городская </a:t>
              </a:r>
            </a:p>
          </p:txBody>
        </p:sp>
        <p:cxnSp>
          <p:nvCxnSpPr>
            <p:cNvPr id="159" name="Прямая соединительная линия 158"/>
            <p:cNvCxnSpPr/>
            <p:nvPr/>
          </p:nvCxnSpPr>
          <p:spPr>
            <a:xfrm>
              <a:off x="9500133" y="5806198"/>
              <a:ext cx="380773" cy="0"/>
            </a:xfrm>
            <a:prstGeom prst="line">
              <a:avLst/>
            </a:prstGeom>
            <a:ln w="38100">
              <a:solidFill>
                <a:srgbClr val="007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0" name="Group 316"/>
            <p:cNvGrpSpPr>
              <a:grpSpLocks/>
            </p:cNvGrpSpPr>
            <p:nvPr/>
          </p:nvGrpSpPr>
          <p:grpSpPr bwMode="auto">
            <a:xfrm>
              <a:off x="9585795" y="4877183"/>
              <a:ext cx="224105" cy="285104"/>
              <a:chOff x="4727" y="2506"/>
              <a:chExt cx="706" cy="1172"/>
            </a:xfrm>
          </p:grpSpPr>
          <p:sp>
            <p:nvSpPr>
              <p:cNvPr id="17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107 h 135"/>
                  <a:gd name="T2" fmla="*/ 0 w 139"/>
                  <a:gd name="T3" fmla="*/ 73 h 135"/>
                  <a:gd name="T4" fmla="*/ 5 w 139"/>
                  <a:gd name="T5" fmla="*/ 73 h 135"/>
                  <a:gd name="T6" fmla="*/ 5 w 139"/>
                  <a:gd name="T7" fmla="*/ 37 h 135"/>
                  <a:gd name="T8" fmla="*/ 10 w 139"/>
                  <a:gd name="T9" fmla="*/ 37 h 135"/>
                  <a:gd name="T10" fmla="*/ 10 w 139"/>
                  <a:gd name="T11" fmla="*/ 0 h 135"/>
                  <a:gd name="T12" fmla="*/ 15 w 139"/>
                  <a:gd name="T13" fmla="*/ 0 h 135"/>
                  <a:gd name="T14" fmla="*/ 15 w 139"/>
                  <a:gd name="T15" fmla="*/ 107 h 135"/>
                  <a:gd name="T16" fmla="*/ 0 w 139"/>
                  <a:gd name="T17" fmla="*/ 107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8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971 h 1278"/>
                  <a:gd name="T2" fmla="*/ 0 w 1946"/>
                  <a:gd name="T3" fmla="*/ 78 h 1278"/>
                  <a:gd name="T4" fmla="*/ 84 w 1946"/>
                  <a:gd name="T5" fmla="*/ 78 h 1278"/>
                  <a:gd name="T6" fmla="*/ 84 w 1946"/>
                  <a:gd name="T7" fmla="*/ 71 h 1278"/>
                  <a:gd name="T8" fmla="*/ 84 w 1946"/>
                  <a:gd name="T9" fmla="*/ 62 h 1278"/>
                  <a:gd name="T10" fmla="*/ 85 w 1946"/>
                  <a:gd name="T11" fmla="*/ 55 h 1278"/>
                  <a:gd name="T12" fmla="*/ 85 w 1946"/>
                  <a:gd name="T13" fmla="*/ 48 h 1278"/>
                  <a:gd name="T14" fmla="*/ 86 w 1946"/>
                  <a:gd name="T15" fmla="*/ 42 h 1278"/>
                  <a:gd name="T16" fmla="*/ 88 w 1946"/>
                  <a:gd name="T17" fmla="*/ 35 h 1278"/>
                  <a:gd name="T18" fmla="*/ 89 w 1946"/>
                  <a:gd name="T19" fmla="*/ 29 h 1278"/>
                  <a:gd name="T20" fmla="*/ 91 w 1946"/>
                  <a:gd name="T21" fmla="*/ 23 h 1278"/>
                  <a:gd name="T22" fmla="*/ 92 w 1946"/>
                  <a:gd name="T23" fmla="*/ 18 h 1278"/>
                  <a:gd name="T24" fmla="*/ 94 w 1946"/>
                  <a:gd name="T25" fmla="*/ 14 h 1278"/>
                  <a:gd name="T26" fmla="*/ 96 w 1946"/>
                  <a:gd name="T27" fmla="*/ 10 h 1278"/>
                  <a:gd name="T28" fmla="*/ 98 w 1946"/>
                  <a:gd name="T29" fmla="*/ 6 h 1278"/>
                  <a:gd name="T30" fmla="*/ 101 w 1946"/>
                  <a:gd name="T31" fmla="*/ 3 h 1278"/>
                  <a:gd name="T32" fmla="*/ 103 w 1946"/>
                  <a:gd name="T33" fmla="*/ 3 h 1278"/>
                  <a:gd name="T34" fmla="*/ 105 w 1946"/>
                  <a:gd name="T35" fmla="*/ 0 h 1278"/>
                  <a:gd name="T36" fmla="*/ 108 w 1946"/>
                  <a:gd name="T37" fmla="*/ 0 h 1278"/>
                  <a:gd name="T38" fmla="*/ 110 w 1946"/>
                  <a:gd name="T39" fmla="*/ 0 h 1278"/>
                  <a:gd name="T40" fmla="*/ 113 w 1946"/>
                  <a:gd name="T41" fmla="*/ 3 h 1278"/>
                  <a:gd name="T42" fmla="*/ 115 w 1946"/>
                  <a:gd name="T43" fmla="*/ 3 h 1278"/>
                  <a:gd name="T44" fmla="*/ 118 w 1946"/>
                  <a:gd name="T45" fmla="*/ 6 h 1278"/>
                  <a:gd name="T46" fmla="*/ 120 w 1946"/>
                  <a:gd name="T47" fmla="*/ 10 h 1278"/>
                  <a:gd name="T48" fmla="*/ 122 w 1946"/>
                  <a:gd name="T49" fmla="*/ 14 h 1278"/>
                  <a:gd name="T50" fmla="*/ 124 w 1946"/>
                  <a:gd name="T51" fmla="*/ 18 h 1278"/>
                  <a:gd name="T52" fmla="*/ 125 w 1946"/>
                  <a:gd name="T53" fmla="*/ 23 h 1278"/>
                  <a:gd name="T54" fmla="*/ 127 w 1946"/>
                  <a:gd name="T55" fmla="*/ 29 h 1278"/>
                  <a:gd name="T56" fmla="*/ 128 w 1946"/>
                  <a:gd name="T57" fmla="*/ 35 h 1278"/>
                  <a:gd name="T58" fmla="*/ 130 w 1946"/>
                  <a:gd name="T59" fmla="*/ 42 h 1278"/>
                  <a:gd name="T60" fmla="*/ 130 w 1946"/>
                  <a:gd name="T61" fmla="*/ 48 h 1278"/>
                  <a:gd name="T62" fmla="*/ 131 w 1946"/>
                  <a:gd name="T63" fmla="*/ 55 h 1278"/>
                  <a:gd name="T64" fmla="*/ 132 w 1946"/>
                  <a:gd name="T65" fmla="*/ 62 h 1278"/>
                  <a:gd name="T66" fmla="*/ 132 w 1946"/>
                  <a:gd name="T67" fmla="*/ 71 h 1278"/>
                  <a:gd name="T68" fmla="*/ 132 w 1946"/>
                  <a:gd name="T69" fmla="*/ 78 h 1278"/>
                  <a:gd name="T70" fmla="*/ 216 w 1946"/>
                  <a:gd name="T71" fmla="*/ 78 h 1278"/>
                  <a:gd name="T72" fmla="*/ 216 w 1946"/>
                  <a:gd name="T73" fmla="*/ 970 h 1278"/>
                  <a:gd name="T74" fmla="*/ 0 w 1946"/>
                  <a:gd name="T75" fmla="*/ 971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8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8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8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8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8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8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8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8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8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9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9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9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9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9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9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9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48 w 440"/>
                  <a:gd name="T1" fmla="*/ 78 h 102"/>
                  <a:gd name="T2" fmla="*/ 48 w 440"/>
                  <a:gd name="T3" fmla="*/ 70 h 102"/>
                  <a:gd name="T4" fmla="*/ 48 w 440"/>
                  <a:gd name="T5" fmla="*/ 63 h 102"/>
                  <a:gd name="T6" fmla="*/ 47 w 440"/>
                  <a:gd name="T7" fmla="*/ 55 h 102"/>
                  <a:gd name="T8" fmla="*/ 46 w 440"/>
                  <a:gd name="T9" fmla="*/ 49 h 102"/>
                  <a:gd name="T10" fmla="*/ 45 w 440"/>
                  <a:gd name="T11" fmla="*/ 42 h 102"/>
                  <a:gd name="T12" fmla="*/ 44 w 440"/>
                  <a:gd name="T13" fmla="*/ 35 h 102"/>
                  <a:gd name="T14" fmla="*/ 43 w 440"/>
                  <a:gd name="T15" fmla="*/ 29 h 102"/>
                  <a:gd name="T16" fmla="*/ 41 w 440"/>
                  <a:gd name="T17" fmla="*/ 23 h 102"/>
                  <a:gd name="T18" fmla="*/ 39 w 440"/>
                  <a:gd name="T19" fmla="*/ 18 h 102"/>
                  <a:gd name="T20" fmla="*/ 38 w 440"/>
                  <a:gd name="T21" fmla="*/ 14 h 102"/>
                  <a:gd name="T22" fmla="*/ 36 w 440"/>
                  <a:gd name="T23" fmla="*/ 10 h 102"/>
                  <a:gd name="T24" fmla="*/ 34 w 440"/>
                  <a:gd name="T25" fmla="*/ 6 h 102"/>
                  <a:gd name="T26" fmla="*/ 32 w 440"/>
                  <a:gd name="T27" fmla="*/ 3 h 102"/>
                  <a:gd name="T28" fmla="*/ 29 w 440"/>
                  <a:gd name="T29" fmla="*/ 3 h 102"/>
                  <a:gd name="T30" fmla="*/ 27 w 440"/>
                  <a:gd name="T31" fmla="*/ 0 h 102"/>
                  <a:gd name="T32" fmla="*/ 24 w 440"/>
                  <a:gd name="T33" fmla="*/ 0 h 102"/>
                  <a:gd name="T34" fmla="*/ 22 w 440"/>
                  <a:gd name="T35" fmla="*/ 0 h 102"/>
                  <a:gd name="T36" fmla="*/ 19 w 440"/>
                  <a:gd name="T37" fmla="*/ 3 h 102"/>
                  <a:gd name="T38" fmla="*/ 17 w 440"/>
                  <a:gd name="T39" fmla="*/ 3 h 102"/>
                  <a:gd name="T40" fmla="*/ 15 w 440"/>
                  <a:gd name="T41" fmla="*/ 6 h 102"/>
                  <a:gd name="T42" fmla="*/ 13 w 440"/>
                  <a:gd name="T43" fmla="*/ 10 h 102"/>
                  <a:gd name="T44" fmla="*/ 11 w 440"/>
                  <a:gd name="T45" fmla="*/ 14 h 102"/>
                  <a:gd name="T46" fmla="*/ 9 w 440"/>
                  <a:gd name="T47" fmla="*/ 18 h 102"/>
                  <a:gd name="T48" fmla="*/ 7 w 440"/>
                  <a:gd name="T49" fmla="*/ 23 h 102"/>
                  <a:gd name="T50" fmla="*/ 6 w 440"/>
                  <a:gd name="T51" fmla="*/ 29 h 102"/>
                  <a:gd name="T52" fmla="*/ 4 w 440"/>
                  <a:gd name="T53" fmla="*/ 35 h 102"/>
                  <a:gd name="T54" fmla="*/ 3 w 440"/>
                  <a:gd name="T55" fmla="*/ 42 h 102"/>
                  <a:gd name="T56" fmla="*/ 2 w 440"/>
                  <a:gd name="T57" fmla="*/ 49 h 102"/>
                  <a:gd name="T58" fmla="*/ 1 w 440"/>
                  <a:gd name="T59" fmla="*/ 55 h 102"/>
                  <a:gd name="T60" fmla="*/ 0 w 440"/>
                  <a:gd name="T61" fmla="*/ 63 h 102"/>
                  <a:gd name="T62" fmla="*/ 0 w 440"/>
                  <a:gd name="T63" fmla="*/ 70 h 102"/>
                  <a:gd name="T64" fmla="*/ 0 w 440"/>
                  <a:gd name="T65" fmla="*/ 78 h 102"/>
                  <a:gd name="T66" fmla="*/ 48 w 440"/>
                  <a:gd name="T67" fmla="*/ 78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9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100 w 1847"/>
                  <a:gd name="T1" fmla="*/ 50 h 168"/>
                  <a:gd name="T2" fmla="*/ 95 w 1847"/>
                  <a:gd name="T3" fmla="*/ 53 h 168"/>
                  <a:gd name="T4" fmla="*/ 91 w 1847"/>
                  <a:gd name="T5" fmla="*/ 60 h 168"/>
                  <a:gd name="T6" fmla="*/ 87 w 1847"/>
                  <a:gd name="T7" fmla="*/ 68 h 168"/>
                  <a:gd name="T8" fmla="*/ 84 w 1847"/>
                  <a:gd name="T9" fmla="*/ 79 h 168"/>
                  <a:gd name="T10" fmla="*/ 81 w 1847"/>
                  <a:gd name="T11" fmla="*/ 92 h 168"/>
                  <a:gd name="T12" fmla="*/ 79 w 1847"/>
                  <a:gd name="T13" fmla="*/ 105 h 168"/>
                  <a:gd name="T14" fmla="*/ 78 w 1847"/>
                  <a:gd name="T15" fmla="*/ 121 h 168"/>
                  <a:gd name="T16" fmla="*/ 0 w 1847"/>
                  <a:gd name="T17" fmla="*/ 129 h 168"/>
                  <a:gd name="T18" fmla="*/ 1 w 1847"/>
                  <a:gd name="T19" fmla="*/ 88 h 168"/>
                  <a:gd name="T20" fmla="*/ 6 w 1847"/>
                  <a:gd name="T21" fmla="*/ 88 h 168"/>
                  <a:gd name="T22" fmla="*/ 16 w 1847"/>
                  <a:gd name="T23" fmla="*/ 88 h 168"/>
                  <a:gd name="T24" fmla="*/ 28 w 1847"/>
                  <a:gd name="T25" fmla="*/ 88 h 168"/>
                  <a:gd name="T26" fmla="*/ 41 w 1847"/>
                  <a:gd name="T27" fmla="*/ 88 h 168"/>
                  <a:gd name="T28" fmla="*/ 54 w 1847"/>
                  <a:gd name="T29" fmla="*/ 88 h 168"/>
                  <a:gd name="T30" fmla="*/ 65 w 1847"/>
                  <a:gd name="T31" fmla="*/ 88 h 168"/>
                  <a:gd name="T32" fmla="*/ 71 w 1847"/>
                  <a:gd name="T33" fmla="*/ 88 h 168"/>
                  <a:gd name="T34" fmla="*/ 74 w 1847"/>
                  <a:gd name="T35" fmla="*/ 80 h 168"/>
                  <a:gd name="T36" fmla="*/ 76 w 1847"/>
                  <a:gd name="T37" fmla="*/ 64 h 168"/>
                  <a:gd name="T38" fmla="*/ 79 w 1847"/>
                  <a:gd name="T39" fmla="*/ 47 h 168"/>
                  <a:gd name="T40" fmla="*/ 83 w 1847"/>
                  <a:gd name="T41" fmla="*/ 33 h 168"/>
                  <a:gd name="T42" fmla="*/ 86 w 1847"/>
                  <a:gd name="T43" fmla="*/ 21 h 168"/>
                  <a:gd name="T44" fmla="*/ 91 w 1847"/>
                  <a:gd name="T45" fmla="*/ 10 h 168"/>
                  <a:gd name="T46" fmla="*/ 95 w 1847"/>
                  <a:gd name="T47" fmla="*/ 4 h 168"/>
                  <a:gd name="T48" fmla="*/ 100 w 1847"/>
                  <a:gd name="T49" fmla="*/ 1 h 168"/>
                  <a:gd name="T50" fmla="*/ 105 w 1847"/>
                  <a:gd name="T51" fmla="*/ 1 h 168"/>
                  <a:gd name="T52" fmla="*/ 110 w 1847"/>
                  <a:gd name="T53" fmla="*/ 4 h 168"/>
                  <a:gd name="T54" fmla="*/ 114 w 1847"/>
                  <a:gd name="T55" fmla="*/ 10 h 168"/>
                  <a:gd name="T56" fmla="*/ 119 w 1847"/>
                  <a:gd name="T57" fmla="*/ 21 h 168"/>
                  <a:gd name="T58" fmla="*/ 123 w 1847"/>
                  <a:gd name="T59" fmla="*/ 33 h 168"/>
                  <a:gd name="T60" fmla="*/ 126 w 1847"/>
                  <a:gd name="T61" fmla="*/ 47 h 168"/>
                  <a:gd name="T62" fmla="*/ 129 w 1847"/>
                  <a:gd name="T63" fmla="*/ 64 h 168"/>
                  <a:gd name="T64" fmla="*/ 131 w 1847"/>
                  <a:gd name="T65" fmla="*/ 80 h 168"/>
                  <a:gd name="T66" fmla="*/ 134 w 1847"/>
                  <a:gd name="T67" fmla="*/ 88 h 168"/>
                  <a:gd name="T68" fmla="*/ 140 w 1847"/>
                  <a:gd name="T69" fmla="*/ 88 h 168"/>
                  <a:gd name="T70" fmla="*/ 151 w 1847"/>
                  <a:gd name="T71" fmla="*/ 88 h 168"/>
                  <a:gd name="T72" fmla="*/ 163 w 1847"/>
                  <a:gd name="T73" fmla="*/ 88 h 168"/>
                  <a:gd name="T74" fmla="*/ 176 w 1847"/>
                  <a:gd name="T75" fmla="*/ 88 h 168"/>
                  <a:gd name="T76" fmla="*/ 189 w 1847"/>
                  <a:gd name="T77" fmla="*/ 88 h 168"/>
                  <a:gd name="T78" fmla="*/ 198 w 1847"/>
                  <a:gd name="T79" fmla="*/ 88 h 168"/>
                  <a:gd name="T80" fmla="*/ 204 w 1847"/>
                  <a:gd name="T81" fmla="*/ 88 h 168"/>
                  <a:gd name="T82" fmla="*/ 205 w 1847"/>
                  <a:gd name="T83" fmla="*/ 129 h 168"/>
                  <a:gd name="T84" fmla="*/ 127 w 1847"/>
                  <a:gd name="T85" fmla="*/ 121 h 168"/>
                  <a:gd name="T86" fmla="*/ 126 w 1847"/>
                  <a:gd name="T87" fmla="*/ 105 h 168"/>
                  <a:gd name="T88" fmla="*/ 124 w 1847"/>
                  <a:gd name="T89" fmla="*/ 92 h 168"/>
                  <a:gd name="T90" fmla="*/ 121 w 1847"/>
                  <a:gd name="T91" fmla="*/ 79 h 168"/>
                  <a:gd name="T92" fmla="*/ 118 w 1847"/>
                  <a:gd name="T93" fmla="*/ 68 h 168"/>
                  <a:gd name="T94" fmla="*/ 114 w 1847"/>
                  <a:gd name="T95" fmla="*/ 60 h 168"/>
                  <a:gd name="T96" fmla="*/ 110 w 1847"/>
                  <a:gd name="T97" fmla="*/ 53 h 168"/>
                  <a:gd name="T98" fmla="*/ 105 w 1847"/>
                  <a:gd name="T99" fmla="*/ 5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9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19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21 w 217"/>
                  <a:gd name="T1" fmla="*/ 163 h 373"/>
                  <a:gd name="T2" fmla="*/ 3 w 217"/>
                  <a:gd name="T3" fmla="*/ 163 h 373"/>
                  <a:gd name="T4" fmla="*/ 3 w 217"/>
                  <a:gd name="T5" fmla="*/ 260 h 373"/>
                  <a:gd name="T6" fmla="*/ 21 w 217"/>
                  <a:gd name="T7" fmla="*/ 260 h 373"/>
                  <a:gd name="T8" fmla="*/ 24 w 217"/>
                  <a:gd name="T9" fmla="*/ 281 h 373"/>
                  <a:gd name="T10" fmla="*/ 0 w 217"/>
                  <a:gd name="T11" fmla="*/ 281 h 373"/>
                  <a:gd name="T12" fmla="*/ 0 w 217"/>
                  <a:gd name="T13" fmla="*/ 0 h 373"/>
                  <a:gd name="T14" fmla="*/ 24 w 217"/>
                  <a:gd name="T15" fmla="*/ 0 h 373"/>
                  <a:gd name="T16" fmla="*/ 21 w 217"/>
                  <a:gd name="T17" fmla="*/ 22 h 373"/>
                  <a:gd name="T18" fmla="*/ 3 w 217"/>
                  <a:gd name="T19" fmla="*/ 22 h 373"/>
                  <a:gd name="T20" fmla="*/ 3 w 217"/>
                  <a:gd name="T21" fmla="*/ 129 h 373"/>
                  <a:gd name="T22" fmla="*/ 21 w 217"/>
                  <a:gd name="T23" fmla="*/ 129 h 373"/>
                  <a:gd name="T24" fmla="*/ 21 w 217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21 w 216"/>
                  <a:gd name="T1" fmla="*/ 163 h 373"/>
                  <a:gd name="T2" fmla="*/ 3 w 216"/>
                  <a:gd name="T3" fmla="*/ 163 h 373"/>
                  <a:gd name="T4" fmla="*/ 3 w 216"/>
                  <a:gd name="T5" fmla="*/ 260 h 373"/>
                  <a:gd name="T6" fmla="*/ 21 w 216"/>
                  <a:gd name="T7" fmla="*/ 260 h 373"/>
                  <a:gd name="T8" fmla="*/ 24 w 216"/>
                  <a:gd name="T9" fmla="*/ 281 h 373"/>
                  <a:gd name="T10" fmla="*/ 0 w 216"/>
                  <a:gd name="T11" fmla="*/ 281 h 373"/>
                  <a:gd name="T12" fmla="*/ 0 w 216"/>
                  <a:gd name="T13" fmla="*/ 0 h 373"/>
                  <a:gd name="T14" fmla="*/ 24 w 216"/>
                  <a:gd name="T15" fmla="*/ 0 h 373"/>
                  <a:gd name="T16" fmla="*/ 21 w 216"/>
                  <a:gd name="T17" fmla="*/ 22 h 373"/>
                  <a:gd name="T18" fmla="*/ 3 w 216"/>
                  <a:gd name="T19" fmla="*/ 22 h 373"/>
                  <a:gd name="T20" fmla="*/ 3 w 216"/>
                  <a:gd name="T21" fmla="*/ 129 h 373"/>
                  <a:gd name="T22" fmla="*/ 21 w 216"/>
                  <a:gd name="T23" fmla="*/ 129 h 373"/>
                  <a:gd name="T24" fmla="*/ 21 w 216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21 w 217"/>
                  <a:gd name="T1" fmla="*/ 163 h 373"/>
                  <a:gd name="T2" fmla="*/ 3 w 217"/>
                  <a:gd name="T3" fmla="*/ 163 h 373"/>
                  <a:gd name="T4" fmla="*/ 3 w 217"/>
                  <a:gd name="T5" fmla="*/ 260 h 373"/>
                  <a:gd name="T6" fmla="*/ 21 w 217"/>
                  <a:gd name="T7" fmla="*/ 260 h 373"/>
                  <a:gd name="T8" fmla="*/ 24 w 217"/>
                  <a:gd name="T9" fmla="*/ 281 h 373"/>
                  <a:gd name="T10" fmla="*/ 0 w 217"/>
                  <a:gd name="T11" fmla="*/ 281 h 373"/>
                  <a:gd name="T12" fmla="*/ 0 w 217"/>
                  <a:gd name="T13" fmla="*/ 0 h 373"/>
                  <a:gd name="T14" fmla="*/ 24 w 217"/>
                  <a:gd name="T15" fmla="*/ 0 h 373"/>
                  <a:gd name="T16" fmla="*/ 21 w 217"/>
                  <a:gd name="T17" fmla="*/ 22 h 373"/>
                  <a:gd name="T18" fmla="*/ 3 w 217"/>
                  <a:gd name="T19" fmla="*/ 22 h 373"/>
                  <a:gd name="T20" fmla="*/ 3 w 217"/>
                  <a:gd name="T21" fmla="*/ 129 h 373"/>
                  <a:gd name="T22" fmla="*/ 21 w 217"/>
                  <a:gd name="T23" fmla="*/ 129 h 373"/>
                  <a:gd name="T24" fmla="*/ 21 w 217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21 w 216"/>
                  <a:gd name="T1" fmla="*/ 165 h 372"/>
                  <a:gd name="T2" fmla="*/ 3 w 216"/>
                  <a:gd name="T3" fmla="*/ 165 h 372"/>
                  <a:gd name="T4" fmla="*/ 3 w 216"/>
                  <a:gd name="T5" fmla="*/ 260 h 372"/>
                  <a:gd name="T6" fmla="*/ 21 w 216"/>
                  <a:gd name="T7" fmla="*/ 260 h 372"/>
                  <a:gd name="T8" fmla="*/ 24 w 216"/>
                  <a:gd name="T9" fmla="*/ 282 h 372"/>
                  <a:gd name="T10" fmla="*/ 0 w 216"/>
                  <a:gd name="T11" fmla="*/ 282 h 372"/>
                  <a:gd name="T12" fmla="*/ 0 w 216"/>
                  <a:gd name="T13" fmla="*/ 0 h 372"/>
                  <a:gd name="T14" fmla="*/ 24 w 216"/>
                  <a:gd name="T15" fmla="*/ 0 h 372"/>
                  <a:gd name="T16" fmla="*/ 21 w 216"/>
                  <a:gd name="T17" fmla="*/ 21 h 372"/>
                  <a:gd name="T18" fmla="*/ 3 w 216"/>
                  <a:gd name="T19" fmla="*/ 21 h 372"/>
                  <a:gd name="T20" fmla="*/ 3 w 216"/>
                  <a:gd name="T21" fmla="*/ 130 h 372"/>
                  <a:gd name="T22" fmla="*/ 21 w 216"/>
                  <a:gd name="T23" fmla="*/ 130 h 372"/>
                  <a:gd name="T24" fmla="*/ 21 w 216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21 h 372"/>
                  <a:gd name="T2" fmla="*/ 0 w 29"/>
                  <a:gd name="T3" fmla="*/ 260 h 372"/>
                  <a:gd name="T4" fmla="*/ 3 w 29"/>
                  <a:gd name="T5" fmla="*/ 282 h 372"/>
                  <a:gd name="T6" fmla="*/ 3 w 29"/>
                  <a:gd name="T7" fmla="*/ 0 h 372"/>
                  <a:gd name="T8" fmla="*/ 0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21 w 217"/>
                  <a:gd name="T1" fmla="*/ 165 h 372"/>
                  <a:gd name="T2" fmla="*/ 3 w 217"/>
                  <a:gd name="T3" fmla="*/ 165 h 372"/>
                  <a:gd name="T4" fmla="*/ 3 w 217"/>
                  <a:gd name="T5" fmla="*/ 260 h 372"/>
                  <a:gd name="T6" fmla="*/ 21 w 217"/>
                  <a:gd name="T7" fmla="*/ 260 h 372"/>
                  <a:gd name="T8" fmla="*/ 24 w 217"/>
                  <a:gd name="T9" fmla="*/ 282 h 372"/>
                  <a:gd name="T10" fmla="*/ 0 w 217"/>
                  <a:gd name="T11" fmla="*/ 282 h 372"/>
                  <a:gd name="T12" fmla="*/ 0 w 217"/>
                  <a:gd name="T13" fmla="*/ 0 h 372"/>
                  <a:gd name="T14" fmla="*/ 24 w 217"/>
                  <a:gd name="T15" fmla="*/ 0 h 372"/>
                  <a:gd name="T16" fmla="*/ 21 w 217"/>
                  <a:gd name="T17" fmla="*/ 21 h 372"/>
                  <a:gd name="T18" fmla="*/ 3 w 217"/>
                  <a:gd name="T19" fmla="*/ 21 h 372"/>
                  <a:gd name="T20" fmla="*/ 3 w 217"/>
                  <a:gd name="T21" fmla="*/ 130 h 372"/>
                  <a:gd name="T22" fmla="*/ 21 w 217"/>
                  <a:gd name="T23" fmla="*/ 130 h 372"/>
                  <a:gd name="T24" fmla="*/ 21 w 217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21 h 372"/>
                  <a:gd name="T2" fmla="*/ 0 w 29"/>
                  <a:gd name="T3" fmla="*/ 260 h 372"/>
                  <a:gd name="T4" fmla="*/ 3 w 29"/>
                  <a:gd name="T5" fmla="*/ 282 h 372"/>
                  <a:gd name="T6" fmla="*/ 3 w 29"/>
                  <a:gd name="T7" fmla="*/ 0 h 372"/>
                  <a:gd name="T8" fmla="*/ 0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3 w 215"/>
                  <a:gd name="T1" fmla="*/ 163 h 373"/>
                  <a:gd name="T2" fmla="*/ 21 w 215"/>
                  <a:gd name="T3" fmla="*/ 163 h 373"/>
                  <a:gd name="T4" fmla="*/ 21 w 215"/>
                  <a:gd name="T5" fmla="*/ 260 h 373"/>
                  <a:gd name="T6" fmla="*/ 3 w 215"/>
                  <a:gd name="T7" fmla="*/ 260 h 373"/>
                  <a:gd name="T8" fmla="*/ 0 w 215"/>
                  <a:gd name="T9" fmla="*/ 281 h 373"/>
                  <a:gd name="T10" fmla="*/ 24 w 215"/>
                  <a:gd name="T11" fmla="*/ 281 h 373"/>
                  <a:gd name="T12" fmla="*/ 24 w 215"/>
                  <a:gd name="T13" fmla="*/ 0 h 373"/>
                  <a:gd name="T14" fmla="*/ 0 w 215"/>
                  <a:gd name="T15" fmla="*/ 0 h 373"/>
                  <a:gd name="T16" fmla="*/ 3 w 215"/>
                  <a:gd name="T17" fmla="*/ 22 h 373"/>
                  <a:gd name="T18" fmla="*/ 21 w 215"/>
                  <a:gd name="T19" fmla="*/ 22 h 373"/>
                  <a:gd name="T20" fmla="*/ 21 w 215"/>
                  <a:gd name="T21" fmla="*/ 129 h 373"/>
                  <a:gd name="T22" fmla="*/ 3 w 215"/>
                  <a:gd name="T23" fmla="*/ 129 h 373"/>
                  <a:gd name="T24" fmla="*/ 3 w 215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3 w 216"/>
                  <a:gd name="T1" fmla="*/ 163 h 373"/>
                  <a:gd name="T2" fmla="*/ 20 w 216"/>
                  <a:gd name="T3" fmla="*/ 163 h 373"/>
                  <a:gd name="T4" fmla="*/ 20 w 216"/>
                  <a:gd name="T5" fmla="*/ 260 h 373"/>
                  <a:gd name="T6" fmla="*/ 3 w 216"/>
                  <a:gd name="T7" fmla="*/ 260 h 373"/>
                  <a:gd name="T8" fmla="*/ 0 w 216"/>
                  <a:gd name="T9" fmla="*/ 281 h 373"/>
                  <a:gd name="T10" fmla="*/ 23 w 216"/>
                  <a:gd name="T11" fmla="*/ 281 h 373"/>
                  <a:gd name="T12" fmla="*/ 23 w 216"/>
                  <a:gd name="T13" fmla="*/ 0 h 373"/>
                  <a:gd name="T14" fmla="*/ 0 w 216"/>
                  <a:gd name="T15" fmla="*/ 0 h 373"/>
                  <a:gd name="T16" fmla="*/ 3 w 216"/>
                  <a:gd name="T17" fmla="*/ 22 h 373"/>
                  <a:gd name="T18" fmla="*/ 20 w 216"/>
                  <a:gd name="T19" fmla="*/ 22 h 373"/>
                  <a:gd name="T20" fmla="*/ 20 w 216"/>
                  <a:gd name="T21" fmla="*/ 129 h 373"/>
                  <a:gd name="T22" fmla="*/ 3 w 216"/>
                  <a:gd name="T23" fmla="*/ 129 h 373"/>
                  <a:gd name="T24" fmla="*/ 3 w 216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3 w 215"/>
                  <a:gd name="T1" fmla="*/ 163 h 373"/>
                  <a:gd name="T2" fmla="*/ 21 w 215"/>
                  <a:gd name="T3" fmla="*/ 163 h 373"/>
                  <a:gd name="T4" fmla="*/ 21 w 215"/>
                  <a:gd name="T5" fmla="*/ 260 h 373"/>
                  <a:gd name="T6" fmla="*/ 3 w 215"/>
                  <a:gd name="T7" fmla="*/ 260 h 373"/>
                  <a:gd name="T8" fmla="*/ 0 w 215"/>
                  <a:gd name="T9" fmla="*/ 281 h 373"/>
                  <a:gd name="T10" fmla="*/ 24 w 215"/>
                  <a:gd name="T11" fmla="*/ 281 h 373"/>
                  <a:gd name="T12" fmla="*/ 24 w 215"/>
                  <a:gd name="T13" fmla="*/ 0 h 373"/>
                  <a:gd name="T14" fmla="*/ 0 w 215"/>
                  <a:gd name="T15" fmla="*/ 0 h 373"/>
                  <a:gd name="T16" fmla="*/ 3 w 215"/>
                  <a:gd name="T17" fmla="*/ 22 h 373"/>
                  <a:gd name="T18" fmla="*/ 21 w 215"/>
                  <a:gd name="T19" fmla="*/ 22 h 373"/>
                  <a:gd name="T20" fmla="*/ 21 w 215"/>
                  <a:gd name="T21" fmla="*/ 129 h 373"/>
                  <a:gd name="T22" fmla="*/ 3 w 215"/>
                  <a:gd name="T23" fmla="*/ 129 h 373"/>
                  <a:gd name="T24" fmla="*/ 3 w 215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3 w 29"/>
                  <a:gd name="T1" fmla="*/ 21 h 372"/>
                  <a:gd name="T2" fmla="*/ 3 w 29"/>
                  <a:gd name="T3" fmla="*/ 260 h 372"/>
                  <a:gd name="T4" fmla="*/ 0 w 29"/>
                  <a:gd name="T5" fmla="*/ 282 h 372"/>
                  <a:gd name="T6" fmla="*/ 0 w 29"/>
                  <a:gd name="T7" fmla="*/ 0 h 372"/>
                  <a:gd name="T8" fmla="*/ 3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3 w 215"/>
                  <a:gd name="T1" fmla="*/ 165 h 372"/>
                  <a:gd name="T2" fmla="*/ 21 w 215"/>
                  <a:gd name="T3" fmla="*/ 165 h 372"/>
                  <a:gd name="T4" fmla="*/ 21 w 215"/>
                  <a:gd name="T5" fmla="*/ 260 h 372"/>
                  <a:gd name="T6" fmla="*/ 3 w 215"/>
                  <a:gd name="T7" fmla="*/ 260 h 372"/>
                  <a:gd name="T8" fmla="*/ 0 w 215"/>
                  <a:gd name="T9" fmla="*/ 282 h 372"/>
                  <a:gd name="T10" fmla="*/ 24 w 215"/>
                  <a:gd name="T11" fmla="*/ 282 h 372"/>
                  <a:gd name="T12" fmla="*/ 24 w 215"/>
                  <a:gd name="T13" fmla="*/ 0 h 372"/>
                  <a:gd name="T14" fmla="*/ 0 w 215"/>
                  <a:gd name="T15" fmla="*/ 0 h 372"/>
                  <a:gd name="T16" fmla="*/ 3 w 215"/>
                  <a:gd name="T17" fmla="*/ 21 h 372"/>
                  <a:gd name="T18" fmla="*/ 21 w 215"/>
                  <a:gd name="T19" fmla="*/ 21 h 372"/>
                  <a:gd name="T20" fmla="*/ 21 w 215"/>
                  <a:gd name="T21" fmla="*/ 130 h 372"/>
                  <a:gd name="T22" fmla="*/ 3 w 215"/>
                  <a:gd name="T23" fmla="*/ 130 h 372"/>
                  <a:gd name="T24" fmla="*/ 3 w 215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3 w 29"/>
                  <a:gd name="T1" fmla="*/ 21 h 372"/>
                  <a:gd name="T2" fmla="*/ 3 w 29"/>
                  <a:gd name="T3" fmla="*/ 260 h 372"/>
                  <a:gd name="T4" fmla="*/ 0 w 29"/>
                  <a:gd name="T5" fmla="*/ 282 h 372"/>
                  <a:gd name="T6" fmla="*/ 0 w 29"/>
                  <a:gd name="T7" fmla="*/ 0 h 372"/>
                  <a:gd name="T8" fmla="*/ 3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2 w 37"/>
                  <a:gd name="T1" fmla="*/ 36 h 38"/>
                  <a:gd name="T2" fmla="*/ 3 w 37"/>
                  <a:gd name="T3" fmla="*/ 34 h 38"/>
                  <a:gd name="T4" fmla="*/ 3 w 37"/>
                  <a:gd name="T5" fmla="*/ 30 h 38"/>
                  <a:gd name="T6" fmla="*/ 4 w 37"/>
                  <a:gd name="T7" fmla="*/ 23 h 38"/>
                  <a:gd name="T8" fmla="*/ 4 w 37"/>
                  <a:gd name="T9" fmla="*/ 19 h 38"/>
                  <a:gd name="T10" fmla="*/ 4 w 37"/>
                  <a:gd name="T11" fmla="*/ 12 h 38"/>
                  <a:gd name="T12" fmla="*/ 3 w 37"/>
                  <a:gd name="T13" fmla="*/ 5 h 38"/>
                  <a:gd name="T14" fmla="*/ 3 w 37"/>
                  <a:gd name="T15" fmla="*/ 1 h 38"/>
                  <a:gd name="T16" fmla="*/ 2 w 37"/>
                  <a:gd name="T17" fmla="*/ 0 h 38"/>
                  <a:gd name="T18" fmla="*/ 1 w 37"/>
                  <a:gd name="T19" fmla="*/ 1 h 38"/>
                  <a:gd name="T20" fmla="*/ 1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23 h 38"/>
                  <a:gd name="T28" fmla="*/ 1 w 37"/>
                  <a:gd name="T29" fmla="*/ 30 h 38"/>
                  <a:gd name="T30" fmla="*/ 1 w 37"/>
                  <a:gd name="T31" fmla="*/ 34 h 38"/>
                  <a:gd name="T32" fmla="*/ 2 w 37"/>
                  <a:gd name="T33" fmla="*/ 36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</p:grpSp>
        <p:sp>
          <p:nvSpPr>
            <p:cNvPr id="161" name="Text Box 97"/>
            <p:cNvSpPr txBox="1">
              <a:spLocks noChangeArrowheads="1"/>
            </p:cNvSpPr>
            <p:nvPr/>
          </p:nvSpPr>
          <p:spPr bwMode="auto">
            <a:xfrm>
              <a:off x="10027631" y="4908698"/>
              <a:ext cx="1995120" cy="4399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2" tIns="63988" rIns="127972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социально-значимые объекты</a:t>
              </a:r>
            </a:p>
          </p:txBody>
        </p:sp>
        <p:sp>
          <p:nvSpPr>
            <p:cNvPr id="162" name="Line 281"/>
            <p:cNvSpPr>
              <a:spLocks noChangeShapeType="1"/>
            </p:cNvSpPr>
            <p:nvPr/>
          </p:nvSpPr>
          <p:spPr bwMode="auto">
            <a:xfrm>
              <a:off x="9639984" y="4103243"/>
              <a:ext cx="0" cy="35083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503052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endParaRPr>
            </a:p>
          </p:txBody>
        </p:sp>
        <p:sp>
          <p:nvSpPr>
            <p:cNvPr id="163" name="Freeform 285"/>
            <p:cNvSpPr>
              <a:spLocks/>
            </p:cNvSpPr>
            <p:nvPr/>
          </p:nvSpPr>
          <p:spPr bwMode="auto">
            <a:xfrm>
              <a:off x="9637265" y="4081143"/>
              <a:ext cx="266849" cy="266725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503052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/>
                <a:cs typeface="+mn-cs"/>
              </a:endParaRPr>
            </a:p>
          </p:txBody>
        </p:sp>
        <p:sp>
          <p:nvSpPr>
            <p:cNvPr id="164" name="Text Box 97"/>
            <p:cNvSpPr txBox="1">
              <a:spLocks noChangeArrowheads="1"/>
            </p:cNvSpPr>
            <p:nvPr/>
          </p:nvSpPr>
          <p:spPr bwMode="auto">
            <a:xfrm>
              <a:off x="10015524" y="4085072"/>
              <a:ext cx="1882973" cy="2807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2" tIns="63988" rIns="127972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СиС МЧС</a:t>
              </a:r>
            </a:p>
          </p:txBody>
        </p:sp>
        <p:sp>
          <p:nvSpPr>
            <p:cNvPr id="165" name="Text Box 97"/>
            <p:cNvSpPr txBox="1">
              <a:spLocks noChangeArrowheads="1"/>
            </p:cNvSpPr>
            <p:nvPr/>
          </p:nvSpPr>
          <p:spPr bwMode="auto">
            <a:xfrm>
              <a:off x="10044750" y="4516757"/>
              <a:ext cx="1853748" cy="2807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2" tIns="63988" rIns="127972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МНИСС ГЛОНАС</a:t>
              </a:r>
            </a:p>
          </p:txBody>
        </p:sp>
        <p:grpSp>
          <p:nvGrpSpPr>
            <p:cNvPr id="166" name="Группа 165"/>
            <p:cNvGrpSpPr/>
            <p:nvPr/>
          </p:nvGrpSpPr>
          <p:grpSpPr>
            <a:xfrm>
              <a:off x="9605788" y="4494394"/>
              <a:ext cx="184913" cy="292491"/>
              <a:chOff x="2569102" y="4634930"/>
              <a:chExt cx="200292" cy="232563"/>
            </a:xfrm>
          </p:grpSpPr>
          <p:sp>
            <p:nvSpPr>
              <p:cNvPr id="172" name="Скругленный прямоугольник 171"/>
              <p:cNvSpPr/>
              <p:nvPr/>
            </p:nvSpPr>
            <p:spPr>
              <a:xfrm>
                <a:off x="2569102" y="4707080"/>
                <a:ext cx="200292" cy="108908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73" name="Овал 172"/>
              <p:cNvSpPr/>
              <p:nvPr/>
            </p:nvSpPr>
            <p:spPr>
              <a:xfrm>
                <a:off x="2593655" y="4744551"/>
                <a:ext cx="45719" cy="5825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74" name="Овал 173"/>
              <p:cNvSpPr/>
              <p:nvPr/>
            </p:nvSpPr>
            <p:spPr>
              <a:xfrm>
                <a:off x="2698872" y="4744551"/>
                <a:ext cx="45719" cy="5825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75" name="Скругленный прямоугольник 174"/>
              <p:cNvSpPr/>
              <p:nvPr/>
            </p:nvSpPr>
            <p:spPr>
              <a:xfrm>
                <a:off x="2593654" y="4821774"/>
                <a:ext cx="45719" cy="45719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2694588" y="4821774"/>
                <a:ext cx="45719" cy="45719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77" name="Скругленный прямоугольник 176"/>
              <p:cNvSpPr/>
              <p:nvPr/>
            </p:nvSpPr>
            <p:spPr>
              <a:xfrm>
                <a:off x="2595493" y="4634930"/>
                <a:ext cx="146653" cy="81211"/>
              </a:xfrm>
              <a:prstGeom prst="roundRect">
                <a:avLst>
                  <a:gd name="adj" fmla="val 3069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78" name="Скругленный прямоугольник 177"/>
              <p:cNvSpPr/>
              <p:nvPr/>
            </p:nvSpPr>
            <p:spPr>
              <a:xfrm>
                <a:off x="2607152" y="4644548"/>
                <a:ext cx="123333" cy="68297"/>
              </a:xfrm>
              <a:prstGeom prst="roundRect">
                <a:avLst>
                  <a:gd name="adj" fmla="val 306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10083703" y="5590579"/>
              <a:ext cx="2008196" cy="2607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06937" tIns="53471" rIns="106937" bIns="5347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1257119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объездная дорога</a:t>
              </a:r>
            </a:p>
          </p:txBody>
        </p:sp>
        <p:sp>
          <p:nvSpPr>
            <p:cNvPr id="168" name="Овал 167"/>
            <p:cNvSpPr>
              <a:spLocks noChangeArrowheads="1"/>
            </p:cNvSpPr>
            <p:nvPr/>
          </p:nvSpPr>
          <p:spPr bwMode="auto">
            <a:xfrm rot="5238055">
              <a:off x="9612226" y="6625346"/>
              <a:ext cx="107245" cy="11568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107524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dirty="0">
                <a:solidFill>
                  <a:srgbClr val="FFFFFF"/>
                </a:solidFill>
                <a:latin typeface="Calibri"/>
                <a:cs typeface="+mn-cs"/>
              </a:endParaRPr>
            </a:p>
          </p:txBody>
        </p: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10093863" y="6546766"/>
              <a:ext cx="1809345" cy="2503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Населенный</a:t>
              </a:r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</a:t>
              </a: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пункт</a:t>
              </a:r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9547178" y="6196146"/>
              <a:ext cx="258913" cy="95281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pPr defTabSz="1075240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srgbClr val="000000"/>
                </a:solidFill>
              </a:endParaRPr>
            </a:p>
          </p:txBody>
        </p: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10123714" y="5970865"/>
              <a:ext cx="2202810" cy="737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11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</p:grpSp>
      <p:pic>
        <p:nvPicPr>
          <p:cNvPr id="262" name="Мамадышский 960-961 М-7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572267" y="1518548"/>
            <a:ext cx="3532621" cy="227403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pic>
      <p:sp>
        <p:nvSpPr>
          <p:cNvPr id="264" name="Прямоугольник 263"/>
          <p:cNvSpPr/>
          <p:nvPr/>
        </p:nvSpPr>
        <p:spPr>
          <a:xfrm>
            <a:off x="3283052" y="6332900"/>
            <a:ext cx="1028700" cy="1147763"/>
          </a:xfrm>
          <a:prstGeom prst="rect">
            <a:avLst/>
          </a:prstGeom>
          <a:noFill/>
          <a:ln w="158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3353" tIns="71676" rIns="143353" bIns="71676" anchor="ctr"/>
          <a:lstStyle/>
          <a:p>
            <a:pPr algn="ctr" defTabSz="10751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200">
              <a:solidFill>
                <a:prstClr val="white"/>
              </a:solidFill>
            </a:endParaRPr>
          </a:p>
        </p:txBody>
      </p:sp>
      <p:sp>
        <p:nvSpPr>
          <p:cNvPr id="265" name="AutoShape 24"/>
          <p:cNvSpPr>
            <a:spLocks noChangeArrowheads="1"/>
          </p:cNvSpPr>
          <p:nvPr/>
        </p:nvSpPr>
        <p:spPr bwMode="auto">
          <a:xfrm>
            <a:off x="7010400" y="4986745"/>
            <a:ext cx="2514600" cy="1944451"/>
          </a:xfrm>
          <a:prstGeom prst="wedgeRectCallout">
            <a:avLst>
              <a:gd name="adj1" fmla="val 48825"/>
              <a:gd name="adj2" fmla="val 98708"/>
            </a:avLst>
          </a:prstGeom>
          <a:solidFill>
            <a:srgbClr val="FFEC79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3508" tIns="31757" rIns="63508" bIns="31757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ru-RU" altLang="ru-RU" sz="1050" b="1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Arial" charset="0"/>
              </a:rPr>
              <a:t>971км</a:t>
            </a:r>
            <a:endParaRPr lang="ru-RU" altLang="ru-RU" sz="1050" b="1" u="sng" dirty="0">
              <a:solidFill>
                <a:srgbClr val="000000"/>
              </a:solidFill>
              <a:latin typeface="Times New Roman" panose="02020603050405020304" pitchFamily="18" charset="0"/>
              <a:cs typeface="Arial" charset="0"/>
            </a:endParaRPr>
          </a:p>
        </p:txBody>
      </p:sp>
      <p:pic>
        <p:nvPicPr>
          <p:cNvPr id="26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4889" y="5230796"/>
            <a:ext cx="2337593" cy="16034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7" name="TextBox 266"/>
          <p:cNvSpPr txBox="1"/>
          <p:nvPr/>
        </p:nvSpPr>
        <p:spPr>
          <a:xfrm>
            <a:off x="5191680" y="6520804"/>
            <a:ext cx="487702" cy="2748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4011" tIns="37011" rIns="74011" bIns="37011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dirty="0"/>
              <a:t>М-7 </a:t>
            </a:r>
          </a:p>
        </p:txBody>
      </p:sp>
      <p:sp>
        <p:nvSpPr>
          <p:cNvPr id="263" name="Прямоугольник 262"/>
          <p:cNvSpPr/>
          <p:nvPr/>
        </p:nvSpPr>
        <p:spPr>
          <a:xfrm>
            <a:off x="-22225" y="990600"/>
            <a:ext cx="3514726" cy="48260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90" tIns="53745" rIns="107490" bIns="53745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pic>
        <p:nvPicPr>
          <p:cNvPr id="268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088" y="1382409"/>
            <a:ext cx="3492500" cy="25922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16289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7"/>
            </p:par>
            <p:video>
              <p:cMediaNode vol="80000">
                <p:cTn id="8" repeatCount="indefinite" fill="hold" display="0">
                  <p:stCondLst>
                    <p:cond delay="indefinite"/>
                  </p:stCondLst>
                </p:cTn>
                <p:tgtEl>
                  <p:spTgt spid="262"/>
                </p:tgtEl>
              </p:cMediaNode>
            </p:video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3" dur="1" fill="hold"/>
                                        <p:tgtEl>
                                          <p:spTgt spid="2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2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434" b="1460"/>
          <a:stretch/>
        </p:blipFill>
        <p:spPr bwMode="auto">
          <a:xfrm>
            <a:off x="1" y="914400"/>
            <a:ext cx="12801601" cy="868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17805" y="-269663"/>
            <a:ext cx="426720" cy="568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43378" tIns="71689" rIns="143378" bIns="71689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31165" y="14817"/>
            <a:ext cx="426720" cy="568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43378" tIns="71689" rIns="143378" bIns="71689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44525" y="299297"/>
            <a:ext cx="426720" cy="5689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43378" tIns="71689" rIns="143378" bIns="71689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39" name="Группа 629"/>
          <p:cNvGrpSpPr>
            <a:grpSpLocks/>
          </p:cNvGrpSpPr>
          <p:nvPr/>
        </p:nvGrpSpPr>
        <p:grpSpPr bwMode="auto">
          <a:xfrm>
            <a:off x="10621562" y="4834305"/>
            <a:ext cx="348701" cy="377858"/>
            <a:chOff x="142483" y="3760971"/>
            <a:chExt cx="346075" cy="386605"/>
          </a:xfrm>
        </p:grpSpPr>
        <p:sp>
          <p:nvSpPr>
            <p:cNvPr id="140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2004091">
                <a:buClr>
                  <a:srgbClr val="000000"/>
                </a:buClr>
                <a:buSzPct val="100000"/>
                <a:defRPr/>
              </a:pPr>
              <a:endPara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41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2004091">
                <a:defRPr/>
              </a:pPr>
              <a:endParaRPr lang="ru-RU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42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1670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1610940">
                <a:defRPr/>
              </a:pPr>
              <a:endParaRPr lang="ru-RU" sz="5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grpSp>
        <p:nvGrpSpPr>
          <p:cNvPr id="143" name="Group 316"/>
          <p:cNvGrpSpPr>
            <a:grpSpLocks/>
          </p:cNvGrpSpPr>
          <p:nvPr/>
        </p:nvGrpSpPr>
        <p:grpSpPr bwMode="auto">
          <a:xfrm>
            <a:off x="10047658" y="4549087"/>
            <a:ext cx="228857" cy="238538"/>
            <a:chOff x="4727" y="2506"/>
            <a:chExt cx="706" cy="1172"/>
          </a:xfrm>
        </p:grpSpPr>
        <p:sp>
          <p:nvSpPr>
            <p:cNvPr id="14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387" name="Прямоугольник 386"/>
          <p:cNvSpPr/>
          <p:nvPr/>
        </p:nvSpPr>
        <p:spPr>
          <a:xfrm>
            <a:off x="7409792" y="985915"/>
            <a:ext cx="3497115" cy="46738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508" tIns="53754" rIns="107508" bIns="53754" rtlCol="0" anchor="ctr"/>
          <a:lstStyle/>
          <a:p>
            <a:pPr algn="ctr"/>
            <a:r>
              <a:rPr lang="ru-RU" sz="19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513" name="TextBox 512"/>
          <p:cNvSpPr txBox="1"/>
          <p:nvPr/>
        </p:nvSpPr>
        <p:spPr>
          <a:xfrm>
            <a:off x="3357867" y="6419205"/>
            <a:ext cx="487728" cy="27481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4024" tIns="37017" rIns="74024" bIns="37017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>
              <a:defRPr/>
            </a:pPr>
            <a:r>
              <a:rPr lang="ru-RU" sz="1300" dirty="0"/>
              <a:t>М-7 </a:t>
            </a:r>
          </a:p>
        </p:txBody>
      </p:sp>
      <p:pic>
        <p:nvPicPr>
          <p:cNvPr id="616" name="Рисунок 6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147" y="113606"/>
            <a:ext cx="928430" cy="742603"/>
          </a:xfrm>
          <a:prstGeom prst="rect">
            <a:avLst/>
          </a:prstGeom>
        </p:spPr>
      </p:pic>
      <p:sp>
        <p:nvSpPr>
          <p:cNvPr id="384" name="Text Box 182"/>
          <p:cNvSpPr txBox="1">
            <a:spLocks noChangeArrowheads="1"/>
          </p:cNvSpPr>
          <p:nvPr/>
        </p:nvSpPr>
        <p:spPr bwMode="auto">
          <a:xfrm>
            <a:off x="9288184" y="4791433"/>
            <a:ext cx="1323182" cy="303115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86826" tIns="43412" rIns="86826" bIns="43412">
            <a:spAutoFit/>
          </a:bodyPr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alt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Елабуга</a:t>
            </a:r>
          </a:p>
        </p:txBody>
      </p:sp>
      <p:sp>
        <p:nvSpPr>
          <p:cNvPr id="423" name="Овал 422"/>
          <p:cNvSpPr>
            <a:spLocks noChangeArrowheads="1"/>
          </p:cNvSpPr>
          <p:nvPr/>
        </p:nvSpPr>
        <p:spPr bwMode="auto">
          <a:xfrm rot="5238055">
            <a:off x="9751266" y="5352339"/>
            <a:ext cx="251022" cy="199448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80421" tIns="40208" rIns="80421" bIns="40208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endParaRPr lang="ru-RU" sz="1600" dirty="0">
              <a:solidFill>
                <a:srgbClr val="FFFFFF"/>
              </a:solidFill>
            </a:endParaRPr>
          </a:p>
        </p:txBody>
      </p:sp>
      <p:sp>
        <p:nvSpPr>
          <p:cNvPr id="424" name="Прямоугольник 423"/>
          <p:cNvSpPr/>
          <p:nvPr/>
        </p:nvSpPr>
        <p:spPr>
          <a:xfrm>
            <a:off x="4097953" y="8703492"/>
            <a:ext cx="2187451" cy="544785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12797" tIns="56398" rIns="112797" bIns="56398" rtlCol="0" anchor="ctr" anchorCtr="1">
            <a:spAutoFit/>
          </a:bodyPr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432424"/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432424"/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 км</a:t>
            </a:r>
          </a:p>
        </p:txBody>
      </p:sp>
      <p:grpSp>
        <p:nvGrpSpPr>
          <p:cNvPr id="331" name="Group 316"/>
          <p:cNvGrpSpPr>
            <a:grpSpLocks/>
          </p:cNvGrpSpPr>
          <p:nvPr/>
        </p:nvGrpSpPr>
        <p:grpSpPr bwMode="auto">
          <a:xfrm>
            <a:off x="9439818" y="5159644"/>
            <a:ext cx="228857" cy="238538"/>
            <a:chOff x="4727" y="2506"/>
            <a:chExt cx="706" cy="1172"/>
          </a:xfrm>
        </p:grpSpPr>
        <p:sp>
          <p:nvSpPr>
            <p:cNvPr id="33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413" name="Group 316"/>
          <p:cNvGrpSpPr>
            <a:grpSpLocks/>
          </p:cNvGrpSpPr>
          <p:nvPr/>
        </p:nvGrpSpPr>
        <p:grpSpPr bwMode="auto">
          <a:xfrm>
            <a:off x="9658302" y="4461264"/>
            <a:ext cx="228857" cy="238538"/>
            <a:chOff x="4727" y="2506"/>
            <a:chExt cx="706" cy="1172"/>
          </a:xfrm>
        </p:grpSpPr>
        <p:sp>
          <p:nvSpPr>
            <p:cNvPr id="41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7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7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7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7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7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7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7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7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7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7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8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8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8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8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8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8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8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8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8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8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9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9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9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9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9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9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9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9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4008225" y="4267200"/>
            <a:ext cx="3575620" cy="2165972"/>
          </a:xfrm>
          <a:custGeom>
            <a:avLst/>
            <a:gdLst>
              <a:gd name="connsiteX0" fmla="*/ 0 w 2554014"/>
              <a:gd name="connsiteY0" fmla="*/ 1160342 h 1160342"/>
              <a:gd name="connsiteX1" fmla="*/ 100899 w 2554014"/>
              <a:gd name="connsiteY1" fmla="*/ 1135117 h 1160342"/>
              <a:gd name="connsiteX2" fmla="*/ 378372 w 2554014"/>
              <a:gd name="connsiteY2" fmla="*/ 1109892 h 1160342"/>
              <a:gd name="connsiteX3" fmla="*/ 573865 w 2554014"/>
              <a:gd name="connsiteY3" fmla="*/ 1122504 h 1160342"/>
              <a:gd name="connsiteX4" fmla="*/ 763051 w 2554014"/>
              <a:gd name="connsiteY4" fmla="*/ 1141423 h 1160342"/>
              <a:gd name="connsiteX5" fmla="*/ 990074 w 2554014"/>
              <a:gd name="connsiteY5" fmla="*/ 1109892 h 1160342"/>
              <a:gd name="connsiteX6" fmla="*/ 1160342 w 2554014"/>
              <a:gd name="connsiteY6" fmla="*/ 1015299 h 1160342"/>
              <a:gd name="connsiteX7" fmla="*/ 1236016 w 2554014"/>
              <a:gd name="connsiteY7" fmla="*/ 933318 h 1160342"/>
              <a:gd name="connsiteX8" fmla="*/ 1311691 w 2554014"/>
              <a:gd name="connsiteY8" fmla="*/ 832419 h 1160342"/>
              <a:gd name="connsiteX9" fmla="*/ 1450428 w 2554014"/>
              <a:gd name="connsiteY9" fmla="*/ 769357 h 1160342"/>
              <a:gd name="connsiteX10" fmla="*/ 1538714 w 2554014"/>
              <a:gd name="connsiteY10" fmla="*/ 681070 h 1160342"/>
              <a:gd name="connsiteX11" fmla="*/ 1740513 w 2554014"/>
              <a:gd name="connsiteY11" fmla="*/ 611702 h 1160342"/>
              <a:gd name="connsiteX12" fmla="*/ 1835106 w 2554014"/>
              <a:gd name="connsiteY12" fmla="*/ 561252 h 1160342"/>
              <a:gd name="connsiteX13" fmla="*/ 2030599 w 2554014"/>
              <a:gd name="connsiteY13" fmla="*/ 485577 h 1160342"/>
              <a:gd name="connsiteX14" fmla="*/ 2200866 w 2554014"/>
              <a:gd name="connsiteY14" fmla="*/ 390984 h 1160342"/>
              <a:gd name="connsiteX15" fmla="*/ 2301765 w 2554014"/>
              <a:gd name="connsiteY15" fmla="*/ 283779 h 1160342"/>
              <a:gd name="connsiteX16" fmla="*/ 2408971 w 2554014"/>
              <a:gd name="connsiteY16" fmla="*/ 176573 h 1160342"/>
              <a:gd name="connsiteX17" fmla="*/ 2554014 w 2554014"/>
              <a:gd name="connsiteY17" fmla="*/ 0 h 1160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554014" h="1160342">
                <a:moveTo>
                  <a:pt x="0" y="1160342"/>
                </a:moveTo>
                <a:lnTo>
                  <a:pt x="100899" y="1135117"/>
                </a:lnTo>
                <a:lnTo>
                  <a:pt x="378372" y="1109892"/>
                </a:lnTo>
                <a:lnTo>
                  <a:pt x="573865" y="1122504"/>
                </a:lnTo>
                <a:lnTo>
                  <a:pt x="763051" y="1141423"/>
                </a:lnTo>
                <a:lnTo>
                  <a:pt x="990074" y="1109892"/>
                </a:lnTo>
                <a:lnTo>
                  <a:pt x="1160342" y="1015299"/>
                </a:lnTo>
                <a:lnTo>
                  <a:pt x="1236016" y="933318"/>
                </a:lnTo>
                <a:lnTo>
                  <a:pt x="1311691" y="832419"/>
                </a:lnTo>
                <a:lnTo>
                  <a:pt x="1450428" y="769357"/>
                </a:lnTo>
                <a:lnTo>
                  <a:pt x="1538714" y="681070"/>
                </a:lnTo>
                <a:lnTo>
                  <a:pt x="1740513" y="611702"/>
                </a:lnTo>
                <a:lnTo>
                  <a:pt x="1835106" y="561252"/>
                </a:lnTo>
                <a:lnTo>
                  <a:pt x="2030599" y="485577"/>
                </a:lnTo>
                <a:lnTo>
                  <a:pt x="2200866" y="390984"/>
                </a:lnTo>
                <a:lnTo>
                  <a:pt x="2301765" y="283779"/>
                </a:lnTo>
                <a:lnTo>
                  <a:pt x="2408971" y="176573"/>
                </a:lnTo>
                <a:lnTo>
                  <a:pt x="2554014" y="0"/>
                </a:lnTo>
              </a:path>
            </a:pathLst>
          </a:cu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43378" tIns="71689" rIns="143378" bIns="71689" rtlCol="0" anchor="ctr"/>
          <a:lstStyle/>
          <a:p>
            <a:pPr algn="ctr"/>
            <a:endParaRPr lang="ru-RU"/>
          </a:p>
        </p:txBody>
      </p:sp>
      <p:sp>
        <p:nvSpPr>
          <p:cNvPr id="8" name="Полилиния 7"/>
          <p:cNvSpPr/>
          <p:nvPr/>
        </p:nvSpPr>
        <p:spPr>
          <a:xfrm>
            <a:off x="3734536" y="1153615"/>
            <a:ext cx="370804" cy="5238356"/>
          </a:xfrm>
          <a:custGeom>
            <a:avLst/>
            <a:gdLst>
              <a:gd name="connsiteX0" fmla="*/ 264860 w 264860"/>
              <a:gd name="connsiteY0" fmla="*/ 2806262 h 2806262"/>
              <a:gd name="connsiteX1" fmla="*/ 0 w 264860"/>
              <a:gd name="connsiteY1" fmla="*/ 2371134 h 2806262"/>
              <a:gd name="connsiteX2" fmla="*/ 69368 w 264860"/>
              <a:gd name="connsiteY2" fmla="*/ 2232398 h 2806262"/>
              <a:gd name="connsiteX3" fmla="*/ 107205 w 264860"/>
              <a:gd name="connsiteY3" fmla="*/ 2163029 h 2806262"/>
              <a:gd name="connsiteX4" fmla="*/ 18918 w 264860"/>
              <a:gd name="connsiteY4" fmla="*/ 1999068 h 2806262"/>
              <a:gd name="connsiteX5" fmla="*/ 63062 w 264860"/>
              <a:gd name="connsiteY5" fmla="*/ 1481959 h 2806262"/>
              <a:gd name="connsiteX6" fmla="*/ 119817 w 264860"/>
              <a:gd name="connsiteY6" fmla="*/ 1406284 h 2806262"/>
              <a:gd name="connsiteX7" fmla="*/ 126124 w 264860"/>
              <a:gd name="connsiteY7" fmla="*/ 1229711 h 2806262"/>
              <a:gd name="connsiteX8" fmla="*/ 44143 w 264860"/>
              <a:gd name="connsiteY8" fmla="*/ 945931 h 2806262"/>
              <a:gd name="connsiteX9" fmla="*/ 18918 w 264860"/>
              <a:gd name="connsiteY9" fmla="*/ 611702 h 2806262"/>
              <a:gd name="connsiteX10" fmla="*/ 81980 w 264860"/>
              <a:gd name="connsiteY10" fmla="*/ 346842 h 2806262"/>
              <a:gd name="connsiteX11" fmla="*/ 138736 w 264860"/>
              <a:gd name="connsiteY11" fmla="*/ 0 h 280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4860" h="2806262">
                <a:moveTo>
                  <a:pt x="264860" y="2806262"/>
                </a:moveTo>
                <a:lnTo>
                  <a:pt x="0" y="2371134"/>
                </a:lnTo>
                <a:lnTo>
                  <a:pt x="69368" y="2232398"/>
                </a:lnTo>
                <a:lnTo>
                  <a:pt x="107205" y="2163029"/>
                </a:lnTo>
                <a:lnTo>
                  <a:pt x="18918" y="1999068"/>
                </a:lnTo>
                <a:lnTo>
                  <a:pt x="63062" y="1481959"/>
                </a:lnTo>
                <a:lnTo>
                  <a:pt x="119817" y="1406284"/>
                </a:lnTo>
                <a:lnTo>
                  <a:pt x="126124" y="1229711"/>
                </a:lnTo>
                <a:lnTo>
                  <a:pt x="44143" y="945931"/>
                </a:lnTo>
                <a:lnTo>
                  <a:pt x="18918" y="611702"/>
                </a:lnTo>
                <a:lnTo>
                  <a:pt x="81980" y="346842"/>
                </a:lnTo>
                <a:lnTo>
                  <a:pt x="138736" y="0"/>
                </a:lnTo>
              </a:path>
            </a:pathLst>
          </a:custGeom>
          <a:ln w="28575">
            <a:solidFill>
              <a:srgbClr val="007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43378" tIns="71689" rIns="143378" bIns="71689" rtlCol="0" anchor="ctr"/>
          <a:lstStyle/>
          <a:p>
            <a:pPr algn="ctr"/>
            <a:endParaRPr lang="ru-RU"/>
          </a:p>
        </p:txBody>
      </p:sp>
      <p:sp>
        <p:nvSpPr>
          <p:cNvPr id="9" name="Полилиния 8"/>
          <p:cNvSpPr/>
          <p:nvPr/>
        </p:nvSpPr>
        <p:spPr>
          <a:xfrm>
            <a:off x="4635063" y="1165387"/>
            <a:ext cx="2931124" cy="3201873"/>
          </a:xfrm>
          <a:custGeom>
            <a:avLst/>
            <a:gdLst>
              <a:gd name="connsiteX0" fmla="*/ 0 w 2093660"/>
              <a:gd name="connsiteY0" fmla="*/ 0 h 1715289"/>
              <a:gd name="connsiteX1" fmla="*/ 283779 w 2093660"/>
              <a:gd name="connsiteY1" fmla="*/ 296392 h 1715289"/>
              <a:gd name="connsiteX2" fmla="*/ 599089 w 2093660"/>
              <a:gd name="connsiteY2" fmla="*/ 681071 h 1715289"/>
              <a:gd name="connsiteX3" fmla="*/ 618008 w 2093660"/>
              <a:gd name="connsiteY3" fmla="*/ 769358 h 1715289"/>
              <a:gd name="connsiteX4" fmla="*/ 611702 w 2093660"/>
              <a:gd name="connsiteY4" fmla="*/ 826114 h 1715289"/>
              <a:gd name="connsiteX5" fmla="*/ 662151 w 2093660"/>
              <a:gd name="connsiteY5" fmla="*/ 920707 h 1715289"/>
              <a:gd name="connsiteX6" fmla="*/ 977462 w 2093660"/>
              <a:gd name="connsiteY6" fmla="*/ 1406285 h 1715289"/>
              <a:gd name="connsiteX7" fmla="*/ 964849 w 2093660"/>
              <a:gd name="connsiteY7" fmla="*/ 1349529 h 1715289"/>
              <a:gd name="connsiteX8" fmla="*/ 1053136 w 2093660"/>
              <a:gd name="connsiteY8" fmla="*/ 1507184 h 1715289"/>
              <a:gd name="connsiteX9" fmla="*/ 1172954 w 2093660"/>
              <a:gd name="connsiteY9" fmla="*/ 1620696 h 1715289"/>
              <a:gd name="connsiteX10" fmla="*/ 1229710 w 2093660"/>
              <a:gd name="connsiteY10" fmla="*/ 1677452 h 1715289"/>
              <a:gd name="connsiteX11" fmla="*/ 1488264 w 2093660"/>
              <a:gd name="connsiteY11" fmla="*/ 1715289 h 1715289"/>
              <a:gd name="connsiteX12" fmla="*/ 1576551 w 2093660"/>
              <a:gd name="connsiteY12" fmla="*/ 1658533 h 1715289"/>
              <a:gd name="connsiteX13" fmla="*/ 1715288 w 2093660"/>
              <a:gd name="connsiteY13" fmla="*/ 1690064 h 1715289"/>
              <a:gd name="connsiteX14" fmla="*/ 1835106 w 2093660"/>
              <a:gd name="connsiteY14" fmla="*/ 1664839 h 1715289"/>
              <a:gd name="connsiteX15" fmla="*/ 1992761 w 2093660"/>
              <a:gd name="connsiteY15" fmla="*/ 1538715 h 1715289"/>
              <a:gd name="connsiteX16" fmla="*/ 2093660 w 2093660"/>
              <a:gd name="connsiteY16" fmla="*/ 1639614 h 171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93660" h="1715289">
                <a:moveTo>
                  <a:pt x="0" y="0"/>
                </a:moveTo>
                <a:lnTo>
                  <a:pt x="283779" y="296392"/>
                </a:lnTo>
                <a:lnTo>
                  <a:pt x="599089" y="681071"/>
                </a:lnTo>
                <a:lnTo>
                  <a:pt x="618008" y="769358"/>
                </a:lnTo>
                <a:lnTo>
                  <a:pt x="611702" y="826114"/>
                </a:lnTo>
                <a:lnTo>
                  <a:pt x="662151" y="920707"/>
                </a:lnTo>
                <a:lnTo>
                  <a:pt x="977462" y="1406285"/>
                </a:lnTo>
                <a:lnTo>
                  <a:pt x="964849" y="1349529"/>
                </a:lnTo>
                <a:lnTo>
                  <a:pt x="1053136" y="1507184"/>
                </a:lnTo>
                <a:lnTo>
                  <a:pt x="1172954" y="1620696"/>
                </a:lnTo>
                <a:lnTo>
                  <a:pt x="1229710" y="1677452"/>
                </a:lnTo>
                <a:lnTo>
                  <a:pt x="1488264" y="1715289"/>
                </a:lnTo>
                <a:lnTo>
                  <a:pt x="1576551" y="1658533"/>
                </a:lnTo>
                <a:lnTo>
                  <a:pt x="1715288" y="1690064"/>
                </a:lnTo>
                <a:lnTo>
                  <a:pt x="1835106" y="1664839"/>
                </a:lnTo>
                <a:lnTo>
                  <a:pt x="1992761" y="1538715"/>
                </a:lnTo>
                <a:lnTo>
                  <a:pt x="2093660" y="1639614"/>
                </a:lnTo>
              </a:path>
            </a:pathLst>
          </a:custGeom>
          <a:ln w="28575">
            <a:solidFill>
              <a:srgbClr val="007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43378" tIns="71689" rIns="143378" bIns="71689" rtlCol="0" anchor="ctr"/>
          <a:lstStyle/>
          <a:p>
            <a:pPr algn="ctr"/>
            <a:endParaRPr lang="ru-RU"/>
          </a:p>
        </p:txBody>
      </p:sp>
      <p:sp>
        <p:nvSpPr>
          <p:cNvPr id="422" name="Прямоугольник 421"/>
          <p:cNvSpPr/>
          <p:nvPr/>
        </p:nvSpPr>
        <p:spPr>
          <a:xfrm>
            <a:off x="3901508" y="4244123"/>
            <a:ext cx="4008997" cy="2960800"/>
          </a:xfrm>
          <a:prstGeom prst="rect">
            <a:avLst/>
          </a:prstGeom>
          <a:noFill/>
          <a:ln w="158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3378" tIns="71689" rIns="143378" bIns="71689" rtlCol="0" anchor="ctr"/>
          <a:lstStyle/>
          <a:p>
            <a:pPr algn="ctr"/>
            <a:endParaRPr lang="ru-RU"/>
          </a:p>
        </p:txBody>
      </p:sp>
      <p:sp>
        <p:nvSpPr>
          <p:cNvPr id="592" name="AutoShape 24"/>
          <p:cNvSpPr>
            <a:spLocks noChangeArrowheads="1"/>
          </p:cNvSpPr>
          <p:nvPr/>
        </p:nvSpPr>
        <p:spPr bwMode="auto">
          <a:xfrm>
            <a:off x="3638433" y="2567812"/>
            <a:ext cx="2157603" cy="2564873"/>
          </a:xfrm>
          <a:prstGeom prst="wedgeRectCallout">
            <a:avLst>
              <a:gd name="adj1" fmla="val 54285"/>
              <a:gd name="adj2" fmla="val 69119"/>
            </a:avLst>
          </a:prstGeom>
          <a:solidFill>
            <a:srgbClr val="FFEC79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99581" tIns="49795" rIns="99581" bIns="49795"/>
          <a:lstStyle>
            <a:lvl1pPr defTabSz="788988" eaLnBrk="0" hangingPunct="0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88988" eaLnBrk="0" hangingPunct="0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88988" eaLnBrk="0" hangingPunct="0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88988" eaLnBrk="0" hangingPunct="0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88988" eaLnBrk="0" hangingPunct="0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ru-RU" altLang="ru-RU" sz="1600" b="1" u="sng" dirty="0">
                <a:solidFill>
                  <a:srgbClr val="000000"/>
                </a:solidFill>
                <a:latin typeface="Times New Roman" panose="02020603050405020304" pitchFamily="18" charset="0"/>
              </a:rPr>
              <a:t>971 км</a:t>
            </a:r>
          </a:p>
        </p:txBody>
      </p:sp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4536" y="3006909"/>
            <a:ext cx="1940840" cy="19765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7" name="AutoShape 24"/>
          <p:cNvSpPr>
            <a:spLocks noChangeArrowheads="1"/>
          </p:cNvSpPr>
          <p:nvPr/>
        </p:nvSpPr>
        <p:spPr bwMode="auto">
          <a:xfrm>
            <a:off x="5255896" y="6487340"/>
            <a:ext cx="4234069" cy="1058118"/>
          </a:xfrm>
          <a:prstGeom prst="wedgeRectCallout">
            <a:avLst>
              <a:gd name="adj1" fmla="val -23512"/>
              <a:gd name="adj2" fmla="val -13325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113261" tIns="56657" rIns="113261" bIns="56657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0"/>
              </a:spcBef>
              <a:defRPr/>
            </a:pPr>
            <a:r>
              <a:rPr lang="ru-RU" altLang="ru-RU" sz="13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дороги М-7 985-1013 км. </a:t>
            </a:r>
          </a:p>
          <a:p>
            <a:pPr algn="ctr">
              <a:spcBef>
                <a:spcPct val="0"/>
              </a:spcBef>
              <a:defRPr/>
            </a:pPr>
            <a:r>
              <a:rPr lang="ru-RU" altLang="ru-RU" sz="13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Елабужский МР</a:t>
            </a:r>
          </a:p>
          <a:p>
            <a:pPr algn="ctr" defTabSz="1020770">
              <a:defRPr/>
            </a:pPr>
            <a:r>
              <a:rPr lang="ru-RU" altLang="ru-RU" sz="1300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Затяжной поворот (</a:t>
            </a:r>
            <a:r>
              <a:rPr lang="ru-RU" altLang="ru-RU" sz="13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риск нарушения транспортного сообщения. </a:t>
            </a:r>
            <a:r>
              <a:rPr lang="ru-RU" altLang="ru-RU" sz="13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Гололедица, метель, </a:t>
            </a:r>
            <a:r>
              <a:rPr lang="ru-RU" altLang="ru-RU" sz="13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снежные заносы)</a:t>
            </a:r>
          </a:p>
        </p:txBody>
      </p:sp>
      <p:pic>
        <p:nvPicPr>
          <p:cNvPr id="10" name="Елабужский М-7 985-1013 ЗИМА.wmv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7454.8928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429745" y="1518549"/>
            <a:ext cx="3487281" cy="2263734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sp>
        <p:nvSpPr>
          <p:cNvPr id="499" name="Text Box 2"/>
          <p:cNvSpPr txBox="1">
            <a:spLocks noChangeArrowheads="1"/>
          </p:cNvSpPr>
          <p:nvPr/>
        </p:nvSpPr>
        <p:spPr bwMode="auto">
          <a:xfrm>
            <a:off x="2" y="5"/>
            <a:ext cx="12801601" cy="91439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ИНФОРМАЦИОННЫЕ МАТЕРИАЛЫ ПО РИСКУ НАРУШЕНИЯ ТРАНСПОРТНОГО</a:t>
            </a:r>
          </a:p>
          <a:p>
            <a:r>
              <a:rPr lang="ru-RU" altLang="ru-RU" dirty="0"/>
              <a:t> СООБЩЕНИЯ НА ТЕРРИТОРИИ </a:t>
            </a:r>
            <a:r>
              <a:rPr lang="ru-RU" altLang="ru-RU" dirty="0" smtClean="0"/>
              <a:t>ЕЛАБУЖСКОГО РАЙОНА  </a:t>
            </a:r>
            <a:endParaRPr lang="ru-RU" altLang="ru-RU" dirty="0"/>
          </a:p>
          <a:p>
            <a:r>
              <a:rPr lang="ru-RU" altLang="ru-RU" dirty="0"/>
              <a:t>РЕСПУБЛИКИ ТАТАРСТАН</a:t>
            </a:r>
          </a:p>
        </p:txBody>
      </p:sp>
      <p:sp>
        <p:nvSpPr>
          <p:cNvPr id="500" name="Прямоугольник 499"/>
          <p:cNvSpPr/>
          <p:nvPr/>
        </p:nvSpPr>
        <p:spPr>
          <a:xfrm>
            <a:off x="-22225" y="990600"/>
            <a:ext cx="3514726" cy="48260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90" tIns="53745" rIns="107490" bIns="53745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grpSp>
        <p:nvGrpSpPr>
          <p:cNvPr id="502" name="Группа 233"/>
          <p:cNvGrpSpPr>
            <a:grpSpLocks/>
          </p:cNvGrpSpPr>
          <p:nvPr/>
        </p:nvGrpSpPr>
        <p:grpSpPr bwMode="auto">
          <a:xfrm>
            <a:off x="9902826" y="6261100"/>
            <a:ext cx="3001963" cy="3340099"/>
            <a:chOff x="9468179" y="3758313"/>
            <a:chExt cx="2858345" cy="3141291"/>
          </a:xfrm>
        </p:grpSpPr>
        <p:sp>
          <p:nvSpPr>
            <p:cNvPr id="503" name="Text Box 97"/>
            <p:cNvSpPr txBox="1">
              <a:spLocks noChangeArrowheads="1"/>
            </p:cNvSpPr>
            <p:nvPr/>
          </p:nvSpPr>
          <p:spPr bwMode="auto">
            <a:xfrm>
              <a:off x="9801656" y="4338225"/>
              <a:ext cx="1588516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порывы ветра</a:t>
              </a:r>
            </a:p>
          </p:txBody>
        </p:sp>
        <p:sp>
          <p:nvSpPr>
            <p:cNvPr id="504" name="Rectangle 93"/>
            <p:cNvSpPr>
              <a:spLocks noChangeArrowheads="1"/>
            </p:cNvSpPr>
            <p:nvPr/>
          </p:nvSpPr>
          <p:spPr bwMode="auto">
            <a:xfrm>
              <a:off x="9468179" y="3758313"/>
              <a:ext cx="2747162" cy="314129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1433" tIns="45717" rIns="91433" bIns="45717" anchor="ctr"/>
            <a:lstStyle/>
            <a:p>
              <a:pPr defTabSz="1074644"/>
              <a:endParaRPr lang="ru-RU" altLang="ru-RU" sz="1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505" name="Text Box 97"/>
            <p:cNvSpPr txBox="1">
              <a:spLocks noChangeArrowheads="1"/>
            </p:cNvSpPr>
            <p:nvPr/>
          </p:nvSpPr>
          <p:spPr bwMode="auto">
            <a:xfrm>
              <a:off x="9877639" y="3759781"/>
              <a:ext cx="1945611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 b="1" i="1">
                  <a:solidFill>
                    <a:srgbClr val="000000"/>
                  </a:solidFill>
                </a:rPr>
                <a:t>Условные обозначения</a:t>
              </a:r>
            </a:p>
          </p:txBody>
        </p:sp>
        <p:grpSp>
          <p:nvGrpSpPr>
            <p:cNvPr id="506" name="Группа 119"/>
            <p:cNvGrpSpPr>
              <a:grpSpLocks/>
            </p:cNvGrpSpPr>
            <p:nvPr/>
          </p:nvGrpSpPr>
          <p:grpSpPr bwMode="auto">
            <a:xfrm>
              <a:off x="9576746" y="5235241"/>
              <a:ext cx="242990" cy="316738"/>
              <a:chOff x="214313" y="8958263"/>
              <a:chExt cx="642937" cy="500062"/>
            </a:xfrm>
          </p:grpSpPr>
          <p:sp>
            <p:nvSpPr>
              <p:cNvPr id="609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501645"/>
                <a:endParaRPr lang="ru-RU" sz="9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610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501645"/>
                <a:endParaRPr lang="ru-RU" sz="9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11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613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618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sp>
          <p:nvSpPr>
            <p:cNvPr id="507" name="Text Box 97"/>
            <p:cNvSpPr txBox="1">
              <a:spLocks noChangeArrowheads="1"/>
            </p:cNvSpPr>
            <p:nvPr/>
          </p:nvSpPr>
          <p:spPr bwMode="auto">
            <a:xfrm>
              <a:off x="10044746" y="5287272"/>
              <a:ext cx="1882973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больница городская </a:t>
              </a:r>
            </a:p>
          </p:txBody>
        </p:sp>
        <p:cxnSp>
          <p:nvCxnSpPr>
            <p:cNvPr id="508" name="Прямая соединительная линия 507"/>
            <p:cNvCxnSpPr/>
            <p:nvPr/>
          </p:nvCxnSpPr>
          <p:spPr>
            <a:xfrm>
              <a:off x="9499922" y="5806721"/>
              <a:ext cx="380911" cy="0"/>
            </a:xfrm>
            <a:prstGeom prst="line">
              <a:avLst/>
            </a:prstGeom>
            <a:ln w="38100">
              <a:solidFill>
                <a:srgbClr val="007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9" name="Group 316"/>
            <p:cNvGrpSpPr>
              <a:grpSpLocks/>
            </p:cNvGrpSpPr>
            <p:nvPr/>
          </p:nvGrpSpPr>
          <p:grpSpPr bwMode="auto">
            <a:xfrm>
              <a:off x="9585793" y="4877182"/>
              <a:ext cx="224105" cy="285103"/>
              <a:chOff x="4727" y="2506"/>
              <a:chExt cx="706" cy="1172"/>
            </a:xfrm>
          </p:grpSpPr>
          <p:sp>
            <p:nvSpPr>
              <p:cNvPr id="529" name="Freeform 317"/>
              <p:cNvSpPr>
                <a:spLocks/>
              </p:cNvSpPr>
              <p:nvPr/>
            </p:nvSpPr>
            <p:spPr bwMode="auto">
              <a:xfrm>
                <a:off x="4728" y="3553"/>
                <a:ext cx="48" cy="123"/>
              </a:xfrm>
              <a:custGeom>
                <a:avLst/>
                <a:gdLst>
                  <a:gd name="T0" fmla="*/ 0 w 139"/>
                  <a:gd name="T1" fmla="*/ 107 h 135"/>
                  <a:gd name="T2" fmla="*/ 0 w 139"/>
                  <a:gd name="T3" fmla="*/ 73 h 135"/>
                  <a:gd name="T4" fmla="*/ 5 w 139"/>
                  <a:gd name="T5" fmla="*/ 73 h 135"/>
                  <a:gd name="T6" fmla="*/ 5 w 139"/>
                  <a:gd name="T7" fmla="*/ 37 h 135"/>
                  <a:gd name="T8" fmla="*/ 10 w 139"/>
                  <a:gd name="T9" fmla="*/ 37 h 135"/>
                  <a:gd name="T10" fmla="*/ 10 w 139"/>
                  <a:gd name="T11" fmla="*/ 0 h 135"/>
                  <a:gd name="T12" fmla="*/ 15 w 139"/>
                  <a:gd name="T13" fmla="*/ 0 h 135"/>
                  <a:gd name="T14" fmla="*/ 15 w 139"/>
                  <a:gd name="T15" fmla="*/ 107 h 135"/>
                  <a:gd name="T16" fmla="*/ 0 w 139"/>
                  <a:gd name="T17" fmla="*/ 107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30" name="Freeform 318"/>
              <p:cNvSpPr>
                <a:spLocks/>
              </p:cNvSpPr>
              <p:nvPr/>
            </p:nvSpPr>
            <p:spPr bwMode="auto">
              <a:xfrm>
                <a:off x="4776" y="2559"/>
                <a:ext cx="643" cy="1117"/>
              </a:xfrm>
              <a:custGeom>
                <a:avLst/>
                <a:gdLst>
                  <a:gd name="T0" fmla="*/ 0 w 1946"/>
                  <a:gd name="T1" fmla="*/ 971 h 1278"/>
                  <a:gd name="T2" fmla="*/ 0 w 1946"/>
                  <a:gd name="T3" fmla="*/ 78 h 1278"/>
                  <a:gd name="T4" fmla="*/ 84 w 1946"/>
                  <a:gd name="T5" fmla="*/ 78 h 1278"/>
                  <a:gd name="T6" fmla="*/ 84 w 1946"/>
                  <a:gd name="T7" fmla="*/ 71 h 1278"/>
                  <a:gd name="T8" fmla="*/ 84 w 1946"/>
                  <a:gd name="T9" fmla="*/ 62 h 1278"/>
                  <a:gd name="T10" fmla="*/ 85 w 1946"/>
                  <a:gd name="T11" fmla="*/ 55 h 1278"/>
                  <a:gd name="T12" fmla="*/ 85 w 1946"/>
                  <a:gd name="T13" fmla="*/ 48 h 1278"/>
                  <a:gd name="T14" fmla="*/ 86 w 1946"/>
                  <a:gd name="T15" fmla="*/ 42 h 1278"/>
                  <a:gd name="T16" fmla="*/ 88 w 1946"/>
                  <a:gd name="T17" fmla="*/ 35 h 1278"/>
                  <a:gd name="T18" fmla="*/ 89 w 1946"/>
                  <a:gd name="T19" fmla="*/ 29 h 1278"/>
                  <a:gd name="T20" fmla="*/ 91 w 1946"/>
                  <a:gd name="T21" fmla="*/ 23 h 1278"/>
                  <a:gd name="T22" fmla="*/ 92 w 1946"/>
                  <a:gd name="T23" fmla="*/ 18 h 1278"/>
                  <a:gd name="T24" fmla="*/ 94 w 1946"/>
                  <a:gd name="T25" fmla="*/ 14 h 1278"/>
                  <a:gd name="T26" fmla="*/ 96 w 1946"/>
                  <a:gd name="T27" fmla="*/ 10 h 1278"/>
                  <a:gd name="T28" fmla="*/ 98 w 1946"/>
                  <a:gd name="T29" fmla="*/ 6 h 1278"/>
                  <a:gd name="T30" fmla="*/ 101 w 1946"/>
                  <a:gd name="T31" fmla="*/ 3 h 1278"/>
                  <a:gd name="T32" fmla="*/ 103 w 1946"/>
                  <a:gd name="T33" fmla="*/ 3 h 1278"/>
                  <a:gd name="T34" fmla="*/ 105 w 1946"/>
                  <a:gd name="T35" fmla="*/ 0 h 1278"/>
                  <a:gd name="T36" fmla="*/ 108 w 1946"/>
                  <a:gd name="T37" fmla="*/ 0 h 1278"/>
                  <a:gd name="T38" fmla="*/ 110 w 1946"/>
                  <a:gd name="T39" fmla="*/ 0 h 1278"/>
                  <a:gd name="T40" fmla="*/ 113 w 1946"/>
                  <a:gd name="T41" fmla="*/ 3 h 1278"/>
                  <a:gd name="T42" fmla="*/ 115 w 1946"/>
                  <a:gd name="T43" fmla="*/ 3 h 1278"/>
                  <a:gd name="T44" fmla="*/ 118 w 1946"/>
                  <a:gd name="T45" fmla="*/ 6 h 1278"/>
                  <a:gd name="T46" fmla="*/ 120 w 1946"/>
                  <a:gd name="T47" fmla="*/ 10 h 1278"/>
                  <a:gd name="T48" fmla="*/ 122 w 1946"/>
                  <a:gd name="T49" fmla="*/ 14 h 1278"/>
                  <a:gd name="T50" fmla="*/ 124 w 1946"/>
                  <a:gd name="T51" fmla="*/ 18 h 1278"/>
                  <a:gd name="T52" fmla="*/ 125 w 1946"/>
                  <a:gd name="T53" fmla="*/ 23 h 1278"/>
                  <a:gd name="T54" fmla="*/ 127 w 1946"/>
                  <a:gd name="T55" fmla="*/ 29 h 1278"/>
                  <a:gd name="T56" fmla="*/ 128 w 1946"/>
                  <a:gd name="T57" fmla="*/ 35 h 1278"/>
                  <a:gd name="T58" fmla="*/ 130 w 1946"/>
                  <a:gd name="T59" fmla="*/ 42 h 1278"/>
                  <a:gd name="T60" fmla="*/ 130 w 1946"/>
                  <a:gd name="T61" fmla="*/ 48 h 1278"/>
                  <a:gd name="T62" fmla="*/ 131 w 1946"/>
                  <a:gd name="T63" fmla="*/ 55 h 1278"/>
                  <a:gd name="T64" fmla="*/ 132 w 1946"/>
                  <a:gd name="T65" fmla="*/ 62 h 1278"/>
                  <a:gd name="T66" fmla="*/ 132 w 1946"/>
                  <a:gd name="T67" fmla="*/ 71 h 1278"/>
                  <a:gd name="T68" fmla="*/ 132 w 1946"/>
                  <a:gd name="T69" fmla="*/ 78 h 1278"/>
                  <a:gd name="T70" fmla="*/ 216 w 1946"/>
                  <a:gd name="T71" fmla="*/ 78 h 1278"/>
                  <a:gd name="T72" fmla="*/ 216 w 1946"/>
                  <a:gd name="T73" fmla="*/ 970 h 1278"/>
                  <a:gd name="T74" fmla="*/ 0 w 1946"/>
                  <a:gd name="T75" fmla="*/ 971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31" name="Rectangle 319"/>
              <p:cNvSpPr>
                <a:spLocks noChangeArrowheads="1"/>
              </p:cNvSpPr>
              <p:nvPr/>
            </p:nvSpPr>
            <p:spPr bwMode="auto">
              <a:xfrm>
                <a:off x="5190" y="3087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32" name="Rectangle 320"/>
              <p:cNvSpPr>
                <a:spLocks noChangeArrowheads="1"/>
              </p:cNvSpPr>
              <p:nvPr/>
            </p:nvSpPr>
            <p:spPr bwMode="auto">
              <a:xfrm>
                <a:off x="5166" y="3130"/>
                <a:ext cx="43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33" name="Rectangle 321"/>
              <p:cNvSpPr>
                <a:spLocks noChangeArrowheads="1"/>
              </p:cNvSpPr>
              <p:nvPr/>
            </p:nvSpPr>
            <p:spPr bwMode="auto">
              <a:xfrm>
                <a:off x="5304" y="3031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34" name="Rectangle 322"/>
              <p:cNvSpPr>
                <a:spLocks noChangeArrowheads="1"/>
              </p:cNvSpPr>
              <p:nvPr/>
            </p:nvSpPr>
            <p:spPr bwMode="auto">
              <a:xfrm>
                <a:off x="5285" y="3087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35" name="Rectangle 323"/>
              <p:cNvSpPr>
                <a:spLocks noChangeArrowheads="1"/>
              </p:cNvSpPr>
              <p:nvPr/>
            </p:nvSpPr>
            <p:spPr bwMode="auto">
              <a:xfrm>
                <a:off x="5285" y="2982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36" name="Rectangle 324"/>
              <p:cNvSpPr>
                <a:spLocks noChangeArrowheads="1"/>
              </p:cNvSpPr>
              <p:nvPr/>
            </p:nvSpPr>
            <p:spPr bwMode="auto">
              <a:xfrm>
                <a:off x="4776" y="3074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37" name="Rectangle 325"/>
              <p:cNvSpPr>
                <a:spLocks noChangeArrowheads="1"/>
              </p:cNvSpPr>
              <p:nvPr/>
            </p:nvSpPr>
            <p:spPr bwMode="auto">
              <a:xfrm>
                <a:off x="4776" y="3019"/>
                <a:ext cx="14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38" name="Rectangle 326"/>
              <p:cNvSpPr>
                <a:spLocks noChangeArrowheads="1"/>
              </p:cNvSpPr>
              <p:nvPr/>
            </p:nvSpPr>
            <p:spPr bwMode="auto">
              <a:xfrm>
                <a:off x="4776" y="3123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39" name="Rectangle 327"/>
              <p:cNvSpPr>
                <a:spLocks noChangeArrowheads="1"/>
              </p:cNvSpPr>
              <p:nvPr/>
            </p:nvSpPr>
            <p:spPr bwMode="auto">
              <a:xfrm>
                <a:off x="4947" y="3074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40" name="Rectangle 328"/>
              <p:cNvSpPr>
                <a:spLocks noChangeArrowheads="1"/>
              </p:cNvSpPr>
              <p:nvPr/>
            </p:nvSpPr>
            <p:spPr bwMode="auto">
              <a:xfrm>
                <a:off x="4923" y="3123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41" name="Rectangle 329"/>
              <p:cNvSpPr>
                <a:spLocks noChangeArrowheads="1"/>
              </p:cNvSpPr>
              <p:nvPr/>
            </p:nvSpPr>
            <p:spPr bwMode="auto">
              <a:xfrm>
                <a:off x="4776" y="3449"/>
                <a:ext cx="38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42" name="Rectangle 330"/>
              <p:cNvSpPr>
                <a:spLocks noChangeArrowheads="1"/>
              </p:cNvSpPr>
              <p:nvPr/>
            </p:nvSpPr>
            <p:spPr bwMode="auto">
              <a:xfrm>
                <a:off x="4776" y="3406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43" name="Rectangle 331"/>
              <p:cNvSpPr>
                <a:spLocks noChangeArrowheads="1"/>
              </p:cNvSpPr>
              <p:nvPr/>
            </p:nvSpPr>
            <p:spPr bwMode="auto">
              <a:xfrm>
                <a:off x="4776" y="3504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44" name="Rectangle 332"/>
              <p:cNvSpPr>
                <a:spLocks noChangeArrowheads="1"/>
              </p:cNvSpPr>
              <p:nvPr/>
            </p:nvSpPr>
            <p:spPr bwMode="auto">
              <a:xfrm>
                <a:off x="4947" y="3449"/>
                <a:ext cx="38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45" name="Rectangle 333"/>
              <p:cNvSpPr>
                <a:spLocks noChangeArrowheads="1"/>
              </p:cNvSpPr>
              <p:nvPr/>
            </p:nvSpPr>
            <p:spPr bwMode="auto">
              <a:xfrm>
                <a:off x="4923" y="3504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46" name="Freeform 334"/>
              <p:cNvSpPr>
                <a:spLocks/>
              </p:cNvSpPr>
              <p:nvPr/>
            </p:nvSpPr>
            <p:spPr bwMode="auto">
              <a:xfrm>
                <a:off x="5023" y="3074"/>
                <a:ext cx="148" cy="86"/>
              </a:xfrm>
              <a:custGeom>
                <a:avLst/>
                <a:gdLst>
                  <a:gd name="T0" fmla="*/ 48 w 440"/>
                  <a:gd name="T1" fmla="*/ 78 h 102"/>
                  <a:gd name="T2" fmla="*/ 48 w 440"/>
                  <a:gd name="T3" fmla="*/ 70 h 102"/>
                  <a:gd name="T4" fmla="*/ 48 w 440"/>
                  <a:gd name="T5" fmla="*/ 63 h 102"/>
                  <a:gd name="T6" fmla="*/ 47 w 440"/>
                  <a:gd name="T7" fmla="*/ 55 h 102"/>
                  <a:gd name="T8" fmla="*/ 46 w 440"/>
                  <a:gd name="T9" fmla="*/ 49 h 102"/>
                  <a:gd name="T10" fmla="*/ 45 w 440"/>
                  <a:gd name="T11" fmla="*/ 42 h 102"/>
                  <a:gd name="T12" fmla="*/ 44 w 440"/>
                  <a:gd name="T13" fmla="*/ 35 h 102"/>
                  <a:gd name="T14" fmla="*/ 43 w 440"/>
                  <a:gd name="T15" fmla="*/ 29 h 102"/>
                  <a:gd name="T16" fmla="*/ 41 w 440"/>
                  <a:gd name="T17" fmla="*/ 23 h 102"/>
                  <a:gd name="T18" fmla="*/ 39 w 440"/>
                  <a:gd name="T19" fmla="*/ 18 h 102"/>
                  <a:gd name="T20" fmla="*/ 38 w 440"/>
                  <a:gd name="T21" fmla="*/ 14 h 102"/>
                  <a:gd name="T22" fmla="*/ 36 w 440"/>
                  <a:gd name="T23" fmla="*/ 10 h 102"/>
                  <a:gd name="T24" fmla="*/ 34 w 440"/>
                  <a:gd name="T25" fmla="*/ 6 h 102"/>
                  <a:gd name="T26" fmla="*/ 32 w 440"/>
                  <a:gd name="T27" fmla="*/ 3 h 102"/>
                  <a:gd name="T28" fmla="*/ 29 w 440"/>
                  <a:gd name="T29" fmla="*/ 3 h 102"/>
                  <a:gd name="T30" fmla="*/ 27 w 440"/>
                  <a:gd name="T31" fmla="*/ 0 h 102"/>
                  <a:gd name="T32" fmla="*/ 24 w 440"/>
                  <a:gd name="T33" fmla="*/ 0 h 102"/>
                  <a:gd name="T34" fmla="*/ 22 w 440"/>
                  <a:gd name="T35" fmla="*/ 0 h 102"/>
                  <a:gd name="T36" fmla="*/ 19 w 440"/>
                  <a:gd name="T37" fmla="*/ 3 h 102"/>
                  <a:gd name="T38" fmla="*/ 17 w 440"/>
                  <a:gd name="T39" fmla="*/ 3 h 102"/>
                  <a:gd name="T40" fmla="*/ 15 w 440"/>
                  <a:gd name="T41" fmla="*/ 6 h 102"/>
                  <a:gd name="T42" fmla="*/ 13 w 440"/>
                  <a:gd name="T43" fmla="*/ 10 h 102"/>
                  <a:gd name="T44" fmla="*/ 11 w 440"/>
                  <a:gd name="T45" fmla="*/ 14 h 102"/>
                  <a:gd name="T46" fmla="*/ 9 w 440"/>
                  <a:gd name="T47" fmla="*/ 18 h 102"/>
                  <a:gd name="T48" fmla="*/ 7 w 440"/>
                  <a:gd name="T49" fmla="*/ 23 h 102"/>
                  <a:gd name="T50" fmla="*/ 6 w 440"/>
                  <a:gd name="T51" fmla="*/ 29 h 102"/>
                  <a:gd name="T52" fmla="*/ 4 w 440"/>
                  <a:gd name="T53" fmla="*/ 35 h 102"/>
                  <a:gd name="T54" fmla="*/ 3 w 440"/>
                  <a:gd name="T55" fmla="*/ 42 h 102"/>
                  <a:gd name="T56" fmla="*/ 2 w 440"/>
                  <a:gd name="T57" fmla="*/ 49 h 102"/>
                  <a:gd name="T58" fmla="*/ 1 w 440"/>
                  <a:gd name="T59" fmla="*/ 55 h 102"/>
                  <a:gd name="T60" fmla="*/ 0 w 440"/>
                  <a:gd name="T61" fmla="*/ 63 h 102"/>
                  <a:gd name="T62" fmla="*/ 0 w 440"/>
                  <a:gd name="T63" fmla="*/ 70 h 102"/>
                  <a:gd name="T64" fmla="*/ 0 w 440"/>
                  <a:gd name="T65" fmla="*/ 78 h 102"/>
                  <a:gd name="T66" fmla="*/ 48 w 440"/>
                  <a:gd name="T67" fmla="*/ 78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47" name="Freeform 335"/>
              <p:cNvSpPr>
                <a:spLocks/>
              </p:cNvSpPr>
              <p:nvPr/>
            </p:nvSpPr>
            <p:spPr bwMode="auto">
              <a:xfrm>
                <a:off x="4790" y="2504"/>
                <a:ext cx="614" cy="147"/>
              </a:xfrm>
              <a:custGeom>
                <a:avLst/>
                <a:gdLst>
                  <a:gd name="T0" fmla="*/ 100 w 1847"/>
                  <a:gd name="T1" fmla="*/ 50 h 168"/>
                  <a:gd name="T2" fmla="*/ 95 w 1847"/>
                  <a:gd name="T3" fmla="*/ 53 h 168"/>
                  <a:gd name="T4" fmla="*/ 91 w 1847"/>
                  <a:gd name="T5" fmla="*/ 60 h 168"/>
                  <a:gd name="T6" fmla="*/ 87 w 1847"/>
                  <a:gd name="T7" fmla="*/ 68 h 168"/>
                  <a:gd name="T8" fmla="*/ 84 w 1847"/>
                  <a:gd name="T9" fmla="*/ 79 h 168"/>
                  <a:gd name="T10" fmla="*/ 81 w 1847"/>
                  <a:gd name="T11" fmla="*/ 92 h 168"/>
                  <a:gd name="T12" fmla="*/ 79 w 1847"/>
                  <a:gd name="T13" fmla="*/ 105 h 168"/>
                  <a:gd name="T14" fmla="*/ 78 w 1847"/>
                  <a:gd name="T15" fmla="*/ 121 h 168"/>
                  <a:gd name="T16" fmla="*/ 0 w 1847"/>
                  <a:gd name="T17" fmla="*/ 129 h 168"/>
                  <a:gd name="T18" fmla="*/ 1 w 1847"/>
                  <a:gd name="T19" fmla="*/ 88 h 168"/>
                  <a:gd name="T20" fmla="*/ 6 w 1847"/>
                  <a:gd name="T21" fmla="*/ 88 h 168"/>
                  <a:gd name="T22" fmla="*/ 16 w 1847"/>
                  <a:gd name="T23" fmla="*/ 88 h 168"/>
                  <a:gd name="T24" fmla="*/ 28 w 1847"/>
                  <a:gd name="T25" fmla="*/ 88 h 168"/>
                  <a:gd name="T26" fmla="*/ 41 w 1847"/>
                  <a:gd name="T27" fmla="*/ 88 h 168"/>
                  <a:gd name="T28" fmla="*/ 54 w 1847"/>
                  <a:gd name="T29" fmla="*/ 88 h 168"/>
                  <a:gd name="T30" fmla="*/ 65 w 1847"/>
                  <a:gd name="T31" fmla="*/ 88 h 168"/>
                  <a:gd name="T32" fmla="*/ 71 w 1847"/>
                  <a:gd name="T33" fmla="*/ 88 h 168"/>
                  <a:gd name="T34" fmla="*/ 74 w 1847"/>
                  <a:gd name="T35" fmla="*/ 80 h 168"/>
                  <a:gd name="T36" fmla="*/ 76 w 1847"/>
                  <a:gd name="T37" fmla="*/ 64 h 168"/>
                  <a:gd name="T38" fmla="*/ 79 w 1847"/>
                  <a:gd name="T39" fmla="*/ 47 h 168"/>
                  <a:gd name="T40" fmla="*/ 83 w 1847"/>
                  <a:gd name="T41" fmla="*/ 33 h 168"/>
                  <a:gd name="T42" fmla="*/ 86 w 1847"/>
                  <a:gd name="T43" fmla="*/ 21 h 168"/>
                  <a:gd name="T44" fmla="*/ 91 w 1847"/>
                  <a:gd name="T45" fmla="*/ 10 h 168"/>
                  <a:gd name="T46" fmla="*/ 95 w 1847"/>
                  <a:gd name="T47" fmla="*/ 4 h 168"/>
                  <a:gd name="T48" fmla="*/ 100 w 1847"/>
                  <a:gd name="T49" fmla="*/ 1 h 168"/>
                  <a:gd name="T50" fmla="*/ 105 w 1847"/>
                  <a:gd name="T51" fmla="*/ 1 h 168"/>
                  <a:gd name="T52" fmla="*/ 110 w 1847"/>
                  <a:gd name="T53" fmla="*/ 4 h 168"/>
                  <a:gd name="T54" fmla="*/ 114 w 1847"/>
                  <a:gd name="T55" fmla="*/ 10 h 168"/>
                  <a:gd name="T56" fmla="*/ 119 w 1847"/>
                  <a:gd name="T57" fmla="*/ 21 h 168"/>
                  <a:gd name="T58" fmla="*/ 123 w 1847"/>
                  <a:gd name="T59" fmla="*/ 33 h 168"/>
                  <a:gd name="T60" fmla="*/ 126 w 1847"/>
                  <a:gd name="T61" fmla="*/ 47 h 168"/>
                  <a:gd name="T62" fmla="*/ 129 w 1847"/>
                  <a:gd name="T63" fmla="*/ 64 h 168"/>
                  <a:gd name="T64" fmla="*/ 131 w 1847"/>
                  <a:gd name="T65" fmla="*/ 80 h 168"/>
                  <a:gd name="T66" fmla="*/ 134 w 1847"/>
                  <a:gd name="T67" fmla="*/ 88 h 168"/>
                  <a:gd name="T68" fmla="*/ 140 w 1847"/>
                  <a:gd name="T69" fmla="*/ 88 h 168"/>
                  <a:gd name="T70" fmla="*/ 151 w 1847"/>
                  <a:gd name="T71" fmla="*/ 88 h 168"/>
                  <a:gd name="T72" fmla="*/ 163 w 1847"/>
                  <a:gd name="T73" fmla="*/ 88 h 168"/>
                  <a:gd name="T74" fmla="*/ 176 w 1847"/>
                  <a:gd name="T75" fmla="*/ 88 h 168"/>
                  <a:gd name="T76" fmla="*/ 189 w 1847"/>
                  <a:gd name="T77" fmla="*/ 88 h 168"/>
                  <a:gd name="T78" fmla="*/ 198 w 1847"/>
                  <a:gd name="T79" fmla="*/ 88 h 168"/>
                  <a:gd name="T80" fmla="*/ 204 w 1847"/>
                  <a:gd name="T81" fmla="*/ 88 h 168"/>
                  <a:gd name="T82" fmla="*/ 205 w 1847"/>
                  <a:gd name="T83" fmla="*/ 129 h 168"/>
                  <a:gd name="T84" fmla="*/ 127 w 1847"/>
                  <a:gd name="T85" fmla="*/ 121 h 168"/>
                  <a:gd name="T86" fmla="*/ 126 w 1847"/>
                  <a:gd name="T87" fmla="*/ 105 h 168"/>
                  <a:gd name="T88" fmla="*/ 124 w 1847"/>
                  <a:gd name="T89" fmla="*/ 92 h 168"/>
                  <a:gd name="T90" fmla="*/ 121 w 1847"/>
                  <a:gd name="T91" fmla="*/ 79 h 168"/>
                  <a:gd name="T92" fmla="*/ 118 w 1847"/>
                  <a:gd name="T93" fmla="*/ 68 h 168"/>
                  <a:gd name="T94" fmla="*/ 114 w 1847"/>
                  <a:gd name="T95" fmla="*/ 60 h 168"/>
                  <a:gd name="T96" fmla="*/ 110 w 1847"/>
                  <a:gd name="T97" fmla="*/ 53 h 168"/>
                  <a:gd name="T98" fmla="*/ 105 w 1847"/>
                  <a:gd name="T99" fmla="*/ 5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48" name="Rectangle 336"/>
              <p:cNvSpPr>
                <a:spLocks noChangeArrowheads="1"/>
              </p:cNvSpPr>
              <p:nvPr/>
            </p:nvSpPr>
            <p:spPr bwMode="auto">
              <a:xfrm>
                <a:off x="5404" y="2596"/>
                <a:ext cx="29" cy="11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49" name="Rectangle 337"/>
              <p:cNvSpPr>
                <a:spLocks noChangeArrowheads="1"/>
              </p:cNvSpPr>
              <p:nvPr/>
            </p:nvSpPr>
            <p:spPr bwMode="auto">
              <a:xfrm>
                <a:off x="4761" y="2596"/>
                <a:ext cx="29" cy="11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50" name="Rectangle 338"/>
              <p:cNvSpPr>
                <a:spLocks noChangeArrowheads="1"/>
              </p:cNvSpPr>
              <p:nvPr/>
            </p:nvSpPr>
            <p:spPr bwMode="auto">
              <a:xfrm>
                <a:off x="5028" y="3160"/>
                <a:ext cx="138" cy="3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51" name="Rectangle 339"/>
              <p:cNvSpPr>
                <a:spLocks noChangeArrowheads="1"/>
              </p:cNvSpPr>
              <p:nvPr/>
            </p:nvSpPr>
            <p:spPr bwMode="auto">
              <a:xfrm>
                <a:off x="5028" y="3492"/>
                <a:ext cx="138" cy="1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52" name="Rectangle 340"/>
              <p:cNvSpPr>
                <a:spLocks noChangeArrowheads="1"/>
              </p:cNvSpPr>
              <p:nvPr/>
            </p:nvSpPr>
            <p:spPr bwMode="auto">
              <a:xfrm>
                <a:off x="5028" y="3553"/>
                <a:ext cx="138" cy="1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53" name="Rectangle 341"/>
              <p:cNvSpPr>
                <a:spLocks noChangeArrowheads="1"/>
              </p:cNvSpPr>
              <p:nvPr/>
            </p:nvSpPr>
            <p:spPr bwMode="auto">
              <a:xfrm>
                <a:off x="5028" y="3614"/>
                <a:ext cx="138" cy="1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54" name="Rectangle 342"/>
              <p:cNvSpPr>
                <a:spLocks noChangeArrowheads="1"/>
              </p:cNvSpPr>
              <p:nvPr/>
            </p:nvSpPr>
            <p:spPr bwMode="auto">
              <a:xfrm>
                <a:off x="5099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55" name="Rectangle 343"/>
              <p:cNvSpPr>
                <a:spLocks noChangeArrowheads="1"/>
              </p:cNvSpPr>
              <p:nvPr/>
            </p:nvSpPr>
            <p:spPr bwMode="auto">
              <a:xfrm>
                <a:off x="5099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56" name="Rectangle 344"/>
              <p:cNvSpPr>
                <a:spLocks noChangeArrowheads="1"/>
              </p:cNvSpPr>
              <p:nvPr/>
            </p:nvSpPr>
            <p:spPr bwMode="auto">
              <a:xfrm>
                <a:off x="5033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57" name="Rectangle 345"/>
              <p:cNvSpPr>
                <a:spLocks noChangeArrowheads="1"/>
              </p:cNvSpPr>
              <p:nvPr/>
            </p:nvSpPr>
            <p:spPr bwMode="auto">
              <a:xfrm>
                <a:off x="5099" y="3369"/>
                <a:ext cx="62" cy="18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58" name="Rectangle 346"/>
              <p:cNvSpPr>
                <a:spLocks noChangeArrowheads="1"/>
              </p:cNvSpPr>
              <p:nvPr/>
            </p:nvSpPr>
            <p:spPr bwMode="auto">
              <a:xfrm>
                <a:off x="5166" y="3418"/>
                <a:ext cx="38" cy="25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59" name="Rectangle 347"/>
              <p:cNvSpPr>
                <a:spLocks noChangeArrowheads="1"/>
              </p:cNvSpPr>
              <p:nvPr/>
            </p:nvSpPr>
            <p:spPr bwMode="auto">
              <a:xfrm>
                <a:off x="4995" y="3418"/>
                <a:ext cx="33" cy="25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60" name="Rectangle 348"/>
              <p:cNvSpPr>
                <a:spLocks noChangeArrowheads="1"/>
              </p:cNvSpPr>
              <p:nvPr/>
            </p:nvSpPr>
            <p:spPr bwMode="auto">
              <a:xfrm>
                <a:off x="5028" y="3510"/>
                <a:ext cx="138" cy="43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61" name="Rectangle 349"/>
              <p:cNvSpPr>
                <a:spLocks noChangeArrowheads="1"/>
              </p:cNvSpPr>
              <p:nvPr/>
            </p:nvSpPr>
            <p:spPr bwMode="auto">
              <a:xfrm>
                <a:off x="5028" y="3571"/>
                <a:ext cx="138" cy="43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62" name="Rectangle 350"/>
              <p:cNvSpPr>
                <a:spLocks noChangeArrowheads="1"/>
              </p:cNvSpPr>
              <p:nvPr/>
            </p:nvSpPr>
            <p:spPr bwMode="auto">
              <a:xfrm>
                <a:off x="5028" y="3627"/>
                <a:ext cx="138" cy="49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63" name="Rectangle 351"/>
              <p:cNvSpPr>
                <a:spLocks noChangeArrowheads="1"/>
              </p:cNvSpPr>
              <p:nvPr/>
            </p:nvSpPr>
            <p:spPr bwMode="auto">
              <a:xfrm>
                <a:off x="5099" y="3369"/>
                <a:ext cx="62" cy="18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64" name="Rectangle 352"/>
              <p:cNvSpPr>
                <a:spLocks noChangeArrowheads="1"/>
              </p:cNvSpPr>
              <p:nvPr/>
            </p:nvSpPr>
            <p:spPr bwMode="auto">
              <a:xfrm>
                <a:off x="5033" y="3369"/>
                <a:ext cx="62" cy="18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65" name="Rectangle 353"/>
              <p:cNvSpPr>
                <a:spLocks noChangeArrowheads="1"/>
              </p:cNvSpPr>
              <p:nvPr/>
            </p:nvSpPr>
            <p:spPr bwMode="auto">
              <a:xfrm>
                <a:off x="5099" y="3308"/>
                <a:ext cx="14" cy="55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66" name="Rectangle 354"/>
              <p:cNvSpPr>
                <a:spLocks noChangeArrowheads="1"/>
              </p:cNvSpPr>
              <p:nvPr/>
            </p:nvSpPr>
            <p:spPr bwMode="auto">
              <a:xfrm>
                <a:off x="5080" y="3308"/>
                <a:ext cx="14" cy="55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67" name="Rectangle 355"/>
              <p:cNvSpPr>
                <a:spLocks noChangeArrowheads="1"/>
              </p:cNvSpPr>
              <p:nvPr/>
            </p:nvSpPr>
            <p:spPr bwMode="auto">
              <a:xfrm>
                <a:off x="5099" y="3393"/>
                <a:ext cx="62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68" name="Rectangle 356"/>
              <p:cNvSpPr>
                <a:spLocks noChangeArrowheads="1"/>
              </p:cNvSpPr>
              <p:nvPr/>
            </p:nvSpPr>
            <p:spPr bwMode="auto">
              <a:xfrm>
                <a:off x="5033" y="3393"/>
                <a:ext cx="62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69" name="Rectangle 357"/>
              <p:cNvSpPr>
                <a:spLocks noChangeArrowheads="1"/>
              </p:cNvSpPr>
              <p:nvPr/>
            </p:nvSpPr>
            <p:spPr bwMode="auto">
              <a:xfrm>
                <a:off x="5166" y="3547"/>
                <a:ext cx="38" cy="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70" name="Rectangle 358"/>
              <p:cNvSpPr>
                <a:spLocks noChangeArrowheads="1"/>
              </p:cNvSpPr>
              <p:nvPr/>
            </p:nvSpPr>
            <p:spPr bwMode="auto">
              <a:xfrm>
                <a:off x="4995" y="3547"/>
                <a:ext cx="33" cy="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71" name="Rectangle 359"/>
              <p:cNvSpPr>
                <a:spLocks noChangeArrowheads="1"/>
              </p:cNvSpPr>
              <p:nvPr/>
            </p:nvSpPr>
            <p:spPr bwMode="auto">
              <a:xfrm>
                <a:off x="5333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72" name="Rectangle 360"/>
              <p:cNvSpPr>
                <a:spLocks noChangeArrowheads="1"/>
              </p:cNvSpPr>
              <p:nvPr/>
            </p:nvSpPr>
            <p:spPr bwMode="auto">
              <a:xfrm>
                <a:off x="5228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73" name="Rectangle 361"/>
              <p:cNvSpPr>
                <a:spLocks noChangeArrowheads="1"/>
              </p:cNvSpPr>
              <p:nvPr/>
            </p:nvSpPr>
            <p:spPr bwMode="auto">
              <a:xfrm>
                <a:off x="4914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74" name="Rectangle 362"/>
              <p:cNvSpPr>
                <a:spLocks noChangeArrowheads="1"/>
              </p:cNvSpPr>
              <p:nvPr/>
            </p:nvSpPr>
            <p:spPr bwMode="auto">
              <a:xfrm>
                <a:off x="5123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75" name="Rectangle 363"/>
              <p:cNvSpPr>
                <a:spLocks noChangeArrowheads="1"/>
              </p:cNvSpPr>
              <p:nvPr/>
            </p:nvSpPr>
            <p:spPr bwMode="auto">
              <a:xfrm>
                <a:off x="5228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76" name="Rectangle 364"/>
              <p:cNvSpPr>
                <a:spLocks noChangeArrowheads="1"/>
              </p:cNvSpPr>
              <p:nvPr/>
            </p:nvSpPr>
            <p:spPr bwMode="auto">
              <a:xfrm>
                <a:off x="5333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77" name="Rectangle 365"/>
              <p:cNvSpPr>
                <a:spLocks noChangeArrowheads="1"/>
              </p:cNvSpPr>
              <p:nvPr/>
            </p:nvSpPr>
            <p:spPr bwMode="auto">
              <a:xfrm>
                <a:off x="5018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78" name="Rectangle 366"/>
              <p:cNvSpPr>
                <a:spLocks noChangeArrowheads="1"/>
              </p:cNvSpPr>
              <p:nvPr/>
            </p:nvSpPr>
            <p:spPr bwMode="auto">
              <a:xfrm>
                <a:off x="4809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79" name="Rectangle 367"/>
              <p:cNvSpPr>
                <a:spLocks noChangeArrowheads="1"/>
              </p:cNvSpPr>
              <p:nvPr/>
            </p:nvSpPr>
            <p:spPr bwMode="auto">
              <a:xfrm>
                <a:off x="4914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80" name="Rectangle 368"/>
              <p:cNvSpPr>
                <a:spLocks noChangeArrowheads="1"/>
              </p:cNvSpPr>
              <p:nvPr/>
            </p:nvSpPr>
            <p:spPr bwMode="auto">
              <a:xfrm>
                <a:off x="4809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81" name="Freeform 369"/>
              <p:cNvSpPr>
                <a:spLocks/>
              </p:cNvSpPr>
              <p:nvPr/>
            </p:nvSpPr>
            <p:spPr bwMode="auto">
              <a:xfrm>
                <a:off x="5114" y="2718"/>
                <a:ext cx="71" cy="325"/>
              </a:xfrm>
              <a:custGeom>
                <a:avLst/>
                <a:gdLst>
                  <a:gd name="T0" fmla="*/ 21 w 217"/>
                  <a:gd name="T1" fmla="*/ 163 h 373"/>
                  <a:gd name="T2" fmla="*/ 3 w 217"/>
                  <a:gd name="T3" fmla="*/ 163 h 373"/>
                  <a:gd name="T4" fmla="*/ 3 w 217"/>
                  <a:gd name="T5" fmla="*/ 260 h 373"/>
                  <a:gd name="T6" fmla="*/ 21 w 217"/>
                  <a:gd name="T7" fmla="*/ 260 h 373"/>
                  <a:gd name="T8" fmla="*/ 24 w 217"/>
                  <a:gd name="T9" fmla="*/ 281 h 373"/>
                  <a:gd name="T10" fmla="*/ 0 w 217"/>
                  <a:gd name="T11" fmla="*/ 281 h 373"/>
                  <a:gd name="T12" fmla="*/ 0 w 217"/>
                  <a:gd name="T13" fmla="*/ 0 h 373"/>
                  <a:gd name="T14" fmla="*/ 24 w 217"/>
                  <a:gd name="T15" fmla="*/ 0 h 373"/>
                  <a:gd name="T16" fmla="*/ 21 w 217"/>
                  <a:gd name="T17" fmla="*/ 22 h 373"/>
                  <a:gd name="T18" fmla="*/ 3 w 217"/>
                  <a:gd name="T19" fmla="*/ 22 h 373"/>
                  <a:gd name="T20" fmla="*/ 3 w 217"/>
                  <a:gd name="T21" fmla="*/ 129 h 373"/>
                  <a:gd name="T22" fmla="*/ 21 w 217"/>
                  <a:gd name="T23" fmla="*/ 129 h 373"/>
                  <a:gd name="T24" fmla="*/ 21 w 217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82" name="Freeform 370"/>
              <p:cNvSpPr>
                <a:spLocks/>
              </p:cNvSpPr>
              <p:nvPr/>
            </p:nvSpPr>
            <p:spPr bwMode="auto">
              <a:xfrm>
                <a:off x="5176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83" name="Freeform 371"/>
              <p:cNvSpPr>
                <a:spLocks/>
              </p:cNvSpPr>
              <p:nvPr/>
            </p:nvSpPr>
            <p:spPr bwMode="auto">
              <a:xfrm>
                <a:off x="5218" y="2718"/>
                <a:ext cx="71" cy="325"/>
              </a:xfrm>
              <a:custGeom>
                <a:avLst/>
                <a:gdLst>
                  <a:gd name="T0" fmla="*/ 21 w 216"/>
                  <a:gd name="T1" fmla="*/ 163 h 373"/>
                  <a:gd name="T2" fmla="*/ 3 w 216"/>
                  <a:gd name="T3" fmla="*/ 163 h 373"/>
                  <a:gd name="T4" fmla="*/ 3 w 216"/>
                  <a:gd name="T5" fmla="*/ 260 h 373"/>
                  <a:gd name="T6" fmla="*/ 21 w 216"/>
                  <a:gd name="T7" fmla="*/ 260 h 373"/>
                  <a:gd name="T8" fmla="*/ 24 w 216"/>
                  <a:gd name="T9" fmla="*/ 281 h 373"/>
                  <a:gd name="T10" fmla="*/ 0 w 216"/>
                  <a:gd name="T11" fmla="*/ 281 h 373"/>
                  <a:gd name="T12" fmla="*/ 0 w 216"/>
                  <a:gd name="T13" fmla="*/ 0 h 373"/>
                  <a:gd name="T14" fmla="*/ 24 w 216"/>
                  <a:gd name="T15" fmla="*/ 0 h 373"/>
                  <a:gd name="T16" fmla="*/ 21 w 216"/>
                  <a:gd name="T17" fmla="*/ 22 h 373"/>
                  <a:gd name="T18" fmla="*/ 3 w 216"/>
                  <a:gd name="T19" fmla="*/ 22 h 373"/>
                  <a:gd name="T20" fmla="*/ 3 w 216"/>
                  <a:gd name="T21" fmla="*/ 129 h 373"/>
                  <a:gd name="T22" fmla="*/ 21 w 216"/>
                  <a:gd name="T23" fmla="*/ 129 h 373"/>
                  <a:gd name="T24" fmla="*/ 21 w 216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84" name="Freeform 372"/>
              <p:cNvSpPr>
                <a:spLocks/>
              </p:cNvSpPr>
              <p:nvPr/>
            </p:nvSpPr>
            <p:spPr bwMode="auto">
              <a:xfrm>
                <a:off x="5280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85" name="Freeform 373"/>
              <p:cNvSpPr>
                <a:spLocks/>
              </p:cNvSpPr>
              <p:nvPr/>
            </p:nvSpPr>
            <p:spPr bwMode="auto">
              <a:xfrm>
                <a:off x="5323" y="2718"/>
                <a:ext cx="71" cy="325"/>
              </a:xfrm>
              <a:custGeom>
                <a:avLst/>
                <a:gdLst>
                  <a:gd name="T0" fmla="*/ 21 w 217"/>
                  <a:gd name="T1" fmla="*/ 163 h 373"/>
                  <a:gd name="T2" fmla="*/ 3 w 217"/>
                  <a:gd name="T3" fmla="*/ 163 h 373"/>
                  <a:gd name="T4" fmla="*/ 3 w 217"/>
                  <a:gd name="T5" fmla="*/ 260 h 373"/>
                  <a:gd name="T6" fmla="*/ 21 w 217"/>
                  <a:gd name="T7" fmla="*/ 260 h 373"/>
                  <a:gd name="T8" fmla="*/ 24 w 217"/>
                  <a:gd name="T9" fmla="*/ 281 h 373"/>
                  <a:gd name="T10" fmla="*/ 0 w 217"/>
                  <a:gd name="T11" fmla="*/ 281 h 373"/>
                  <a:gd name="T12" fmla="*/ 0 w 217"/>
                  <a:gd name="T13" fmla="*/ 0 h 373"/>
                  <a:gd name="T14" fmla="*/ 24 w 217"/>
                  <a:gd name="T15" fmla="*/ 0 h 373"/>
                  <a:gd name="T16" fmla="*/ 21 w 217"/>
                  <a:gd name="T17" fmla="*/ 22 h 373"/>
                  <a:gd name="T18" fmla="*/ 3 w 217"/>
                  <a:gd name="T19" fmla="*/ 22 h 373"/>
                  <a:gd name="T20" fmla="*/ 3 w 217"/>
                  <a:gd name="T21" fmla="*/ 129 h 373"/>
                  <a:gd name="T22" fmla="*/ 21 w 217"/>
                  <a:gd name="T23" fmla="*/ 129 h 373"/>
                  <a:gd name="T24" fmla="*/ 21 w 217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86" name="Freeform 374"/>
              <p:cNvSpPr>
                <a:spLocks/>
              </p:cNvSpPr>
              <p:nvPr/>
            </p:nvSpPr>
            <p:spPr bwMode="auto">
              <a:xfrm>
                <a:off x="5385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87" name="Freeform 375"/>
              <p:cNvSpPr>
                <a:spLocks/>
              </p:cNvSpPr>
              <p:nvPr/>
            </p:nvSpPr>
            <p:spPr bwMode="auto">
              <a:xfrm>
                <a:off x="5218" y="3136"/>
                <a:ext cx="71" cy="325"/>
              </a:xfrm>
              <a:custGeom>
                <a:avLst/>
                <a:gdLst>
                  <a:gd name="T0" fmla="*/ 21 w 216"/>
                  <a:gd name="T1" fmla="*/ 165 h 372"/>
                  <a:gd name="T2" fmla="*/ 3 w 216"/>
                  <a:gd name="T3" fmla="*/ 165 h 372"/>
                  <a:gd name="T4" fmla="*/ 3 w 216"/>
                  <a:gd name="T5" fmla="*/ 260 h 372"/>
                  <a:gd name="T6" fmla="*/ 21 w 216"/>
                  <a:gd name="T7" fmla="*/ 260 h 372"/>
                  <a:gd name="T8" fmla="*/ 24 w 216"/>
                  <a:gd name="T9" fmla="*/ 282 h 372"/>
                  <a:gd name="T10" fmla="*/ 0 w 216"/>
                  <a:gd name="T11" fmla="*/ 282 h 372"/>
                  <a:gd name="T12" fmla="*/ 0 w 216"/>
                  <a:gd name="T13" fmla="*/ 0 h 372"/>
                  <a:gd name="T14" fmla="*/ 24 w 216"/>
                  <a:gd name="T15" fmla="*/ 0 h 372"/>
                  <a:gd name="T16" fmla="*/ 21 w 216"/>
                  <a:gd name="T17" fmla="*/ 21 h 372"/>
                  <a:gd name="T18" fmla="*/ 3 w 216"/>
                  <a:gd name="T19" fmla="*/ 21 h 372"/>
                  <a:gd name="T20" fmla="*/ 3 w 216"/>
                  <a:gd name="T21" fmla="*/ 130 h 372"/>
                  <a:gd name="T22" fmla="*/ 21 w 216"/>
                  <a:gd name="T23" fmla="*/ 130 h 372"/>
                  <a:gd name="T24" fmla="*/ 21 w 216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88" name="Freeform 376"/>
              <p:cNvSpPr>
                <a:spLocks/>
              </p:cNvSpPr>
              <p:nvPr/>
            </p:nvSpPr>
            <p:spPr bwMode="auto">
              <a:xfrm>
                <a:off x="5280" y="3136"/>
                <a:ext cx="10" cy="325"/>
              </a:xfrm>
              <a:custGeom>
                <a:avLst/>
                <a:gdLst>
                  <a:gd name="T0" fmla="*/ 0 w 29"/>
                  <a:gd name="T1" fmla="*/ 21 h 372"/>
                  <a:gd name="T2" fmla="*/ 0 w 29"/>
                  <a:gd name="T3" fmla="*/ 260 h 372"/>
                  <a:gd name="T4" fmla="*/ 3 w 29"/>
                  <a:gd name="T5" fmla="*/ 282 h 372"/>
                  <a:gd name="T6" fmla="*/ 3 w 29"/>
                  <a:gd name="T7" fmla="*/ 0 h 372"/>
                  <a:gd name="T8" fmla="*/ 0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89" name="Freeform 377"/>
              <p:cNvSpPr>
                <a:spLocks/>
              </p:cNvSpPr>
              <p:nvPr/>
            </p:nvSpPr>
            <p:spPr bwMode="auto">
              <a:xfrm>
                <a:off x="5323" y="3136"/>
                <a:ext cx="71" cy="325"/>
              </a:xfrm>
              <a:custGeom>
                <a:avLst/>
                <a:gdLst>
                  <a:gd name="T0" fmla="*/ 21 w 217"/>
                  <a:gd name="T1" fmla="*/ 165 h 372"/>
                  <a:gd name="T2" fmla="*/ 3 w 217"/>
                  <a:gd name="T3" fmla="*/ 165 h 372"/>
                  <a:gd name="T4" fmla="*/ 3 w 217"/>
                  <a:gd name="T5" fmla="*/ 260 h 372"/>
                  <a:gd name="T6" fmla="*/ 21 w 217"/>
                  <a:gd name="T7" fmla="*/ 260 h 372"/>
                  <a:gd name="T8" fmla="*/ 24 w 217"/>
                  <a:gd name="T9" fmla="*/ 282 h 372"/>
                  <a:gd name="T10" fmla="*/ 0 w 217"/>
                  <a:gd name="T11" fmla="*/ 282 h 372"/>
                  <a:gd name="T12" fmla="*/ 0 w 217"/>
                  <a:gd name="T13" fmla="*/ 0 h 372"/>
                  <a:gd name="T14" fmla="*/ 24 w 217"/>
                  <a:gd name="T15" fmla="*/ 0 h 372"/>
                  <a:gd name="T16" fmla="*/ 21 w 217"/>
                  <a:gd name="T17" fmla="*/ 21 h 372"/>
                  <a:gd name="T18" fmla="*/ 3 w 217"/>
                  <a:gd name="T19" fmla="*/ 21 h 372"/>
                  <a:gd name="T20" fmla="*/ 3 w 217"/>
                  <a:gd name="T21" fmla="*/ 130 h 372"/>
                  <a:gd name="T22" fmla="*/ 21 w 217"/>
                  <a:gd name="T23" fmla="*/ 130 h 372"/>
                  <a:gd name="T24" fmla="*/ 21 w 217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91" name="Freeform 378"/>
              <p:cNvSpPr>
                <a:spLocks/>
              </p:cNvSpPr>
              <p:nvPr/>
            </p:nvSpPr>
            <p:spPr bwMode="auto">
              <a:xfrm>
                <a:off x="5385" y="3136"/>
                <a:ext cx="10" cy="325"/>
              </a:xfrm>
              <a:custGeom>
                <a:avLst/>
                <a:gdLst>
                  <a:gd name="T0" fmla="*/ 0 w 29"/>
                  <a:gd name="T1" fmla="*/ 21 h 372"/>
                  <a:gd name="T2" fmla="*/ 0 w 29"/>
                  <a:gd name="T3" fmla="*/ 260 h 372"/>
                  <a:gd name="T4" fmla="*/ 3 w 29"/>
                  <a:gd name="T5" fmla="*/ 282 h 372"/>
                  <a:gd name="T6" fmla="*/ 3 w 29"/>
                  <a:gd name="T7" fmla="*/ 0 h 372"/>
                  <a:gd name="T8" fmla="*/ 0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93" name="Freeform 379"/>
              <p:cNvSpPr>
                <a:spLocks/>
              </p:cNvSpPr>
              <p:nvPr/>
            </p:nvSpPr>
            <p:spPr bwMode="auto">
              <a:xfrm>
                <a:off x="5009" y="2718"/>
                <a:ext cx="71" cy="325"/>
              </a:xfrm>
              <a:custGeom>
                <a:avLst/>
                <a:gdLst>
                  <a:gd name="T0" fmla="*/ 3 w 215"/>
                  <a:gd name="T1" fmla="*/ 163 h 373"/>
                  <a:gd name="T2" fmla="*/ 21 w 215"/>
                  <a:gd name="T3" fmla="*/ 163 h 373"/>
                  <a:gd name="T4" fmla="*/ 21 w 215"/>
                  <a:gd name="T5" fmla="*/ 260 h 373"/>
                  <a:gd name="T6" fmla="*/ 3 w 215"/>
                  <a:gd name="T7" fmla="*/ 260 h 373"/>
                  <a:gd name="T8" fmla="*/ 0 w 215"/>
                  <a:gd name="T9" fmla="*/ 281 h 373"/>
                  <a:gd name="T10" fmla="*/ 24 w 215"/>
                  <a:gd name="T11" fmla="*/ 281 h 373"/>
                  <a:gd name="T12" fmla="*/ 24 w 215"/>
                  <a:gd name="T13" fmla="*/ 0 h 373"/>
                  <a:gd name="T14" fmla="*/ 0 w 215"/>
                  <a:gd name="T15" fmla="*/ 0 h 373"/>
                  <a:gd name="T16" fmla="*/ 3 w 215"/>
                  <a:gd name="T17" fmla="*/ 22 h 373"/>
                  <a:gd name="T18" fmla="*/ 21 w 215"/>
                  <a:gd name="T19" fmla="*/ 22 h 373"/>
                  <a:gd name="T20" fmla="*/ 21 w 215"/>
                  <a:gd name="T21" fmla="*/ 129 h 373"/>
                  <a:gd name="T22" fmla="*/ 3 w 215"/>
                  <a:gd name="T23" fmla="*/ 129 h 373"/>
                  <a:gd name="T24" fmla="*/ 3 w 215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94" name="Freeform 380"/>
              <p:cNvSpPr>
                <a:spLocks/>
              </p:cNvSpPr>
              <p:nvPr/>
            </p:nvSpPr>
            <p:spPr bwMode="auto">
              <a:xfrm>
                <a:off x="5009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95" name="Freeform 381"/>
              <p:cNvSpPr>
                <a:spLocks/>
              </p:cNvSpPr>
              <p:nvPr/>
            </p:nvSpPr>
            <p:spPr bwMode="auto">
              <a:xfrm>
                <a:off x="4904" y="2718"/>
                <a:ext cx="71" cy="325"/>
              </a:xfrm>
              <a:custGeom>
                <a:avLst/>
                <a:gdLst>
                  <a:gd name="T0" fmla="*/ 3 w 216"/>
                  <a:gd name="T1" fmla="*/ 163 h 373"/>
                  <a:gd name="T2" fmla="*/ 20 w 216"/>
                  <a:gd name="T3" fmla="*/ 163 h 373"/>
                  <a:gd name="T4" fmla="*/ 20 w 216"/>
                  <a:gd name="T5" fmla="*/ 260 h 373"/>
                  <a:gd name="T6" fmla="*/ 3 w 216"/>
                  <a:gd name="T7" fmla="*/ 260 h 373"/>
                  <a:gd name="T8" fmla="*/ 0 w 216"/>
                  <a:gd name="T9" fmla="*/ 281 h 373"/>
                  <a:gd name="T10" fmla="*/ 23 w 216"/>
                  <a:gd name="T11" fmla="*/ 281 h 373"/>
                  <a:gd name="T12" fmla="*/ 23 w 216"/>
                  <a:gd name="T13" fmla="*/ 0 h 373"/>
                  <a:gd name="T14" fmla="*/ 0 w 216"/>
                  <a:gd name="T15" fmla="*/ 0 h 373"/>
                  <a:gd name="T16" fmla="*/ 3 w 216"/>
                  <a:gd name="T17" fmla="*/ 22 h 373"/>
                  <a:gd name="T18" fmla="*/ 20 w 216"/>
                  <a:gd name="T19" fmla="*/ 22 h 373"/>
                  <a:gd name="T20" fmla="*/ 20 w 216"/>
                  <a:gd name="T21" fmla="*/ 129 h 373"/>
                  <a:gd name="T22" fmla="*/ 3 w 216"/>
                  <a:gd name="T23" fmla="*/ 129 h 373"/>
                  <a:gd name="T24" fmla="*/ 3 w 216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96" name="Freeform 382"/>
              <p:cNvSpPr>
                <a:spLocks/>
              </p:cNvSpPr>
              <p:nvPr/>
            </p:nvSpPr>
            <p:spPr bwMode="auto">
              <a:xfrm>
                <a:off x="4904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97" name="Freeform 383"/>
              <p:cNvSpPr>
                <a:spLocks/>
              </p:cNvSpPr>
              <p:nvPr/>
            </p:nvSpPr>
            <p:spPr bwMode="auto">
              <a:xfrm>
                <a:off x="4799" y="2718"/>
                <a:ext cx="71" cy="325"/>
              </a:xfrm>
              <a:custGeom>
                <a:avLst/>
                <a:gdLst>
                  <a:gd name="T0" fmla="*/ 3 w 215"/>
                  <a:gd name="T1" fmla="*/ 163 h 373"/>
                  <a:gd name="T2" fmla="*/ 21 w 215"/>
                  <a:gd name="T3" fmla="*/ 163 h 373"/>
                  <a:gd name="T4" fmla="*/ 21 w 215"/>
                  <a:gd name="T5" fmla="*/ 260 h 373"/>
                  <a:gd name="T6" fmla="*/ 3 w 215"/>
                  <a:gd name="T7" fmla="*/ 260 h 373"/>
                  <a:gd name="T8" fmla="*/ 0 w 215"/>
                  <a:gd name="T9" fmla="*/ 281 h 373"/>
                  <a:gd name="T10" fmla="*/ 24 w 215"/>
                  <a:gd name="T11" fmla="*/ 281 h 373"/>
                  <a:gd name="T12" fmla="*/ 24 w 215"/>
                  <a:gd name="T13" fmla="*/ 0 h 373"/>
                  <a:gd name="T14" fmla="*/ 0 w 215"/>
                  <a:gd name="T15" fmla="*/ 0 h 373"/>
                  <a:gd name="T16" fmla="*/ 3 w 215"/>
                  <a:gd name="T17" fmla="*/ 22 h 373"/>
                  <a:gd name="T18" fmla="*/ 21 w 215"/>
                  <a:gd name="T19" fmla="*/ 22 h 373"/>
                  <a:gd name="T20" fmla="*/ 21 w 215"/>
                  <a:gd name="T21" fmla="*/ 129 h 373"/>
                  <a:gd name="T22" fmla="*/ 3 w 215"/>
                  <a:gd name="T23" fmla="*/ 129 h 373"/>
                  <a:gd name="T24" fmla="*/ 3 w 215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98" name="Freeform 384"/>
              <p:cNvSpPr>
                <a:spLocks/>
              </p:cNvSpPr>
              <p:nvPr/>
            </p:nvSpPr>
            <p:spPr bwMode="auto">
              <a:xfrm>
                <a:off x="4799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599" name="Freeform 386"/>
              <p:cNvSpPr>
                <a:spLocks/>
              </p:cNvSpPr>
              <p:nvPr/>
            </p:nvSpPr>
            <p:spPr bwMode="auto">
              <a:xfrm>
                <a:off x="4904" y="3136"/>
                <a:ext cx="10" cy="325"/>
              </a:xfrm>
              <a:custGeom>
                <a:avLst/>
                <a:gdLst>
                  <a:gd name="T0" fmla="*/ 3 w 29"/>
                  <a:gd name="T1" fmla="*/ 21 h 372"/>
                  <a:gd name="T2" fmla="*/ 3 w 29"/>
                  <a:gd name="T3" fmla="*/ 260 h 372"/>
                  <a:gd name="T4" fmla="*/ 0 w 29"/>
                  <a:gd name="T5" fmla="*/ 282 h 372"/>
                  <a:gd name="T6" fmla="*/ 0 w 29"/>
                  <a:gd name="T7" fmla="*/ 0 h 372"/>
                  <a:gd name="T8" fmla="*/ 3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00" name="Freeform 387"/>
              <p:cNvSpPr>
                <a:spLocks/>
              </p:cNvSpPr>
              <p:nvPr/>
            </p:nvSpPr>
            <p:spPr bwMode="auto">
              <a:xfrm>
                <a:off x="4799" y="3136"/>
                <a:ext cx="71" cy="325"/>
              </a:xfrm>
              <a:custGeom>
                <a:avLst/>
                <a:gdLst>
                  <a:gd name="T0" fmla="*/ 3 w 215"/>
                  <a:gd name="T1" fmla="*/ 165 h 372"/>
                  <a:gd name="T2" fmla="*/ 21 w 215"/>
                  <a:gd name="T3" fmla="*/ 165 h 372"/>
                  <a:gd name="T4" fmla="*/ 21 w 215"/>
                  <a:gd name="T5" fmla="*/ 260 h 372"/>
                  <a:gd name="T6" fmla="*/ 3 w 215"/>
                  <a:gd name="T7" fmla="*/ 260 h 372"/>
                  <a:gd name="T8" fmla="*/ 0 w 215"/>
                  <a:gd name="T9" fmla="*/ 282 h 372"/>
                  <a:gd name="T10" fmla="*/ 24 w 215"/>
                  <a:gd name="T11" fmla="*/ 282 h 372"/>
                  <a:gd name="T12" fmla="*/ 24 w 215"/>
                  <a:gd name="T13" fmla="*/ 0 h 372"/>
                  <a:gd name="T14" fmla="*/ 0 w 215"/>
                  <a:gd name="T15" fmla="*/ 0 h 372"/>
                  <a:gd name="T16" fmla="*/ 3 w 215"/>
                  <a:gd name="T17" fmla="*/ 21 h 372"/>
                  <a:gd name="T18" fmla="*/ 21 w 215"/>
                  <a:gd name="T19" fmla="*/ 21 h 372"/>
                  <a:gd name="T20" fmla="*/ 21 w 215"/>
                  <a:gd name="T21" fmla="*/ 130 h 372"/>
                  <a:gd name="T22" fmla="*/ 3 w 215"/>
                  <a:gd name="T23" fmla="*/ 130 h 372"/>
                  <a:gd name="T24" fmla="*/ 3 w 215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01" name="Freeform 388"/>
              <p:cNvSpPr>
                <a:spLocks/>
              </p:cNvSpPr>
              <p:nvPr/>
            </p:nvSpPr>
            <p:spPr bwMode="auto">
              <a:xfrm>
                <a:off x="4799" y="3136"/>
                <a:ext cx="10" cy="325"/>
              </a:xfrm>
              <a:custGeom>
                <a:avLst/>
                <a:gdLst>
                  <a:gd name="T0" fmla="*/ 3 w 29"/>
                  <a:gd name="T1" fmla="*/ 21 h 372"/>
                  <a:gd name="T2" fmla="*/ 3 w 29"/>
                  <a:gd name="T3" fmla="*/ 260 h 372"/>
                  <a:gd name="T4" fmla="*/ 0 w 29"/>
                  <a:gd name="T5" fmla="*/ 282 h 372"/>
                  <a:gd name="T6" fmla="*/ 0 w 29"/>
                  <a:gd name="T7" fmla="*/ 0 h 372"/>
                  <a:gd name="T8" fmla="*/ 3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02" name="Rectangle 389"/>
              <p:cNvSpPr>
                <a:spLocks noChangeArrowheads="1"/>
              </p:cNvSpPr>
              <p:nvPr/>
            </p:nvSpPr>
            <p:spPr bwMode="auto">
              <a:xfrm>
                <a:off x="5114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03" name="Rectangle 390"/>
              <p:cNvSpPr>
                <a:spLocks noChangeArrowheads="1"/>
              </p:cNvSpPr>
              <p:nvPr/>
            </p:nvSpPr>
            <p:spPr bwMode="auto">
              <a:xfrm>
                <a:off x="5218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04" name="Rectangle 391"/>
              <p:cNvSpPr>
                <a:spLocks noChangeArrowheads="1"/>
              </p:cNvSpPr>
              <p:nvPr/>
            </p:nvSpPr>
            <p:spPr bwMode="auto">
              <a:xfrm>
                <a:off x="5323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05" name="Rectangle 392"/>
              <p:cNvSpPr>
                <a:spLocks noChangeArrowheads="1"/>
              </p:cNvSpPr>
              <p:nvPr/>
            </p:nvSpPr>
            <p:spPr bwMode="auto">
              <a:xfrm>
                <a:off x="5009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06" name="Rectangle 393"/>
              <p:cNvSpPr>
                <a:spLocks noChangeArrowheads="1"/>
              </p:cNvSpPr>
              <p:nvPr/>
            </p:nvSpPr>
            <p:spPr bwMode="auto">
              <a:xfrm>
                <a:off x="4904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07" name="Rectangle 394"/>
              <p:cNvSpPr>
                <a:spLocks noChangeArrowheads="1"/>
              </p:cNvSpPr>
              <p:nvPr/>
            </p:nvSpPr>
            <p:spPr bwMode="auto">
              <a:xfrm>
                <a:off x="4799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08" name="Freeform 395"/>
              <p:cNvSpPr>
                <a:spLocks/>
              </p:cNvSpPr>
              <p:nvPr/>
            </p:nvSpPr>
            <p:spPr bwMode="auto">
              <a:xfrm>
                <a:off x="4985" y="2731"/>
                <a:ext cx="14" cy="43"/>
              </a:xfrm>
              <a:custGeom>
                <a:avLst/>
                <a:gdLst>
                  <a:gd name="T0" fmla="*/ 2 w 37"/>
                  <a:gd name="T1" fmla="*/ 36 h 38"/>
                  <a:gd name="T2" fmla="*/ 3 w 37"/>
                  <a:gd name="T3" fmla="*/ 34 h 38"/>
                  <a:gd name="T4" fmla="*/ 3 w 37"/>
                  <a:gd name="T5" fmla="*/ 30 h 38"/>
                  <a:gd name="T6" fmla="*/ 4 w 37"/>
                  <a:gd name="T7" fmla="*/ 23 h 38"/>
                  <a:gd name="T8" fmla="*/ 4 w 37"/>
                  <a:gd name="T9" fmla="*/ 19 h 38"/>
                  <a:gd name="T10" fmla="*/ 4 w 37"/>
                  <a:gd name="T11" fmla="*/ 12 h 38"/>
                  <a:gd name="T12" fmla="*/ 3 w 37"/>
                  <a:gd name="T13" fmla="*/ 5 h 38"/>
                  <a:gd name="T14" fmla="*/ 3 w 37"/>
                  <a:gd name="T15" fmla="*/ 1 h 38"/>
                  <a:gd name="T16" fmla="*/ 2 w 37"/>
                  <a:gd name="T17" fmla="*/ 0 h 38"/>
                  <a:gd name="T18" fmla="*/ 1 w 37"/>
                  <a:gd name="T19" fmla="*/ 1 h 38"/>
                  <a:gd name="T20" fmla="*/ 1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23 h 38"/>
                  <a:gd name="T28" fmla="*/ 1 w 37"/>
                  <a:gd name="T29" fmla="*/ 30 h 38"/>
                  <a:gd name="T30" fmla="*/ 1 w 37"/>
                  <a:gd name="T31" fmla="*/ 34 h 38"/>
                  <a:gd name="T32" fmla="*/ 2 w 37"/>
                  <a:gd name="T33" fmla="*/ 36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510" name="Text Box 97"/>
            <p:cNvSpPr txBox="1">
              <a:spLocks noChangeArrowheads="1"/>
            </p:cNvSpPr>
            <p:nvPr/>
          </p:nvSpPr>
          <p:spPr bwMode="auto">
            <a:xfrm>
              <a:off x="10027628" y="4908696"/>
              <a:ext cx="1995118" cy="4399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социально-значимые объекты</a:t>
              </a:r>
            </a:p>
          </p:txBody>
        </p:sp>
        <p:sp>
          <p:nvSpPr>
            <p:cNvPr id="511" name="Line 281"/>
            <p:cNvSpPr>
              <a:spLocks noChangeShapeType="1"/>
            </p:cNvSpPr>
            <p:nvPr/>
          </p:nvSpPr>
          <p:spPr bwMode="auto">
            <a:xfrm>
              <a:off x="9640496" y="4103199"/>
              <a:ext cx="0" cy="35085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502922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endParaRPr>
            </a:p>
          </p:txBody>
        </p:sp>
        <p:sp>
          <p:nvSpPr>
            <p:cNvPr id="512" name="Freeform 285"/>
            <p:cNvSpPr>
              <a:spLocks/>
            </p:cNvSpPr>
            <p:nvPr/>
          </p:nvSpPr>
          <p:spPr bwMode="auto">
            <a:xfrm>
              <a:off x="9637473" y="4080803"/>
              <a:ext cx="266033" cy="26724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502922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/>
              </a:endParaRPr>
            </a:p>
          </p:txBody>
        </p:sp>
        <p:sp>
          <p:nvSpPr>
            <p:cNvPr id="514" name="Text Box 97"/>
            <p:cNvSpPr txBox="1">
              <a:spLocks noChangeArrowheads="1"/>
            </p:cNvSpPr>
            <p:nvPr/>
          </p:nvSpPr>
          <p:spPr bwMode="auto">
            <a:xfrm>
              <a:off x="10015522" y="4085072"/>
              <a:ext cx="1882973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СиС МЧС</a:t>
              </a:r>
            </a:p>
          </p:txBody>
        </p:sp>
        <p:sp>
          <p:nvSpPr>
            <p:cNvPr id="515" name="Text Box 97"/>
            <p:cNvSpPr txBox="1">
              <a:spLocks noChangeArrowheads="1"/>
            </p:cNvSpPr>
            <p:nvPr/>
          </p:nvSpPr>
          <p:spPr bwMode="auto">
            <a:xfrm>
              <a:off x="10044748" y="4516757"/>
              <a:ext cx="1853747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МНИСС ГЛОНАС</a:t>
              </a:r>
            </a:p>
          </p:txBody>
        </p:sp>
        <p:grpSp>
          <p:nvGrpSpPr>
            <p:cNvPr id="516" name="Группа 246"/>
            <p:cNvGrpSpPr>
              <a:grpSpLocks/>
            </p:cNvGrpSpPr>
            <p:nvPr/>
          </p:nvGrpSpPr>
          <p:grpSpPr bwMode="auto">
            <a:xfrm>
              <a:off x="9605787" y="4494394"/>
              <a:ext cx="184913" cy="292490"/>
              <a:chOff x="2569102" y="4634930"/>
              <a:chExt cx="200292" cy="232563"/>
            </a:xfrm>
          </p:grpSpPr>
          <p:sp>
            <p:nvSpPr>
              <p:cNvPr id="522" name="Скругленный прямоугольник 521"/>
              <p:cNvSpPr/>
              <p:nvPr/>
            </p:nvSpPr>
            <p:spPr>
              <a:xfrm>
                <a:off x="2569041" y="4707322"/>
                <a:ext cx="199746" cy="109215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523" name="Овал 522"/>
              <p:cNvSpPr/>
              <p:nvPr/>
            </p:nvSpPr>
            <p:spPr>
              <a:xfrm>
                <a:off x="2593600" y="4744123"/>
                <a:ext cx="45843" cy="5816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524" name="Овал 523"/>
              <p:cNvSpPr/>
              <p:nvPr/>
            </p:nvSpPr>
            <p:spPr>
              <a:xfrm>
                <a:off x="2698385" y="4744123"/>
                <a:ext cx="45843" cy="5816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525" name="Скругленный прямоугольник 524"/>
              <p:cNvSpPr/>
              <p:nvPr/>
            </p:nvSpPr>
            <p:spPr>
              <a:xfrm>
                <a:off x="2593600" y="4821285"/>
                <a:ext cx="45843" cy="46298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526" name="Скругленный прямоугольник 525"/>
              <p:cNvSpPr/>
              <p:nvPr/>
            </p:nvSpPr>
            <p:spPr>
              <a:xfrm>
                <a:off x="2693473" y="4821285"/>
                <a:ext cx="45843" cy="46298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527" name="Скругленный прямоугольник 526"/>
              <p:cNvSpPr/>
              <p:nvPr/>
            </p:nvSpPr>
            <p:spPr>
              <a:xfrm>
                <a:off x="2595237" y="4634908"/>
                <a:ext cx="145716" cy="80724"/>
              </a:xfrm>
              <a:prstGeom prst="roundRect">
                <a:avLst>
                  <a:gd name="adj" fmla="val 3069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528" name="Скругленный прямоугольник 527"/>
              <p:cNvSpPr/>
              <p:nvPr/>
            </p:nvSpPr>
            <p:spPr>
              <a:xfrm>
                <a:off x="2606698" y="4644405"/>
                <a:ext cx="122795" cy="68853"/>
              </a:xfrm>
              <a:prstGeom prst="roundRect">
                <a:avLst>
                  <a:gd name="adj" fmla="val 306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17" name="Text Box 97"/>
            <p:cNvSpPr txBox="1">
              <a:spLocks noChangeArrowheads="1"/>
            </p:cNvSpPr>
            <p:nvPr/>
          </p:nvSpPr>
          <p:spPr bwMode="auto">
            <a:xfrm>
              <a:off x="10083701" y="5590580"/>
              <a:ext cx="2008195" cy="2607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6937" tIns="53471" rIns="106937" bIns="53471">
              <a:spAutoFit/>
            </a:bodyPr>
            <a:lstStyle>
              <a:lvl1pPr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объездная дорога</a:t>
              </a:r>
            </a:p>
          </p:txBody>
        </p:sp>
        <p:sp>
          <p:nvSpPr>
            <p:cNvPr id="518" name="Овал 517"/>
            <p:cNvSpPr>
              <a:spLocks noChangeArrowheads="1"/>
            </p:cNvSpPr>
            <p:nvPr/>
          </p:nvSpPr>
          <p:spPr bwMode="auto">
            <a:xfrm rot="5238055">
              <a:off x="9612444" y="6625679"/>
              <a:ext cx="107497" cy="114878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dirty="0">
                <a:solidFill>
                  <a:srgbClr val="FFFFFF"/>
                </a:solidFill>
                <a:latin typeface="Calibri"/>
              </a:endParaRPr>
            </a:p>
          </p:txBody>
        </p:sp>
        <p:sp>
          <p:nvSpPr>
            <p:cNvPr id="519" name="Text Box 97"/>
            <p:cNvSpPr txBox="1">
              <a:spLocks noChangeArrowheads="1"/>
            </p:cNvSpPr>
            <p:nvPr/>
          </p:nvSpPr>
          <p:spPr bwMode="auto">
            <a:xfrm>
              <a:off x="10093861" y="6546765"/>
              <a:ext cx="1809344" cy="250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</a:rPr>
                <a:t>- </a:t>
              </a:r>
              <a:r>
                <a:rPr lang="ru-RU" altLang="ru-RU" sz="1100">
                  <a:solidFill>
                    <a:srgbClr val="000000"/>
                  </a:solidFill>
                </a:rPr>
                <a:t>Населенный</a:t>
              </a:r>
              <a:r>
                <a:rPr lang="ru-RU" altLang="ru-RU" sz="800">
                  <a:solidFill>
                    <a:srgbClr val="000000"/>
                  </a:solidFill>
                </a:rPr>
                <a:t> </a:t>
              </a:r>
              <a:r>
                <a:rPr lang="ru-RU" altLang="ru-RU" sz="1100">
                  <a:solidFill>
                    <a:srgbClr val="000000"/>
                  </a:solidFill>
                </a:rPr>
                <a:t>пункт</a:t>
              </a:r>
              <a:endParaRPr lang="ru-RU" altLang="ru-RU" sz="800">
                <a:solidFill>
                  <a:srgbClr val="000000"/>
                </a:solidFill>
              </a:endParaRPr>
            </a:p>
          </p:txBody>
        </p:sp>
        <p:sp>
          <p:nvSpPr>
            <p:cNvPr id="520" name="Полилиния 519"/>
            <p:cNvSpPr/>
            <p:nvPr/>
          </p:nvSpPr>
          <p:spPr>
            <a:xfrm>
              <a:off x="9546780" y="6196397"/>
              <a:ext cx="259987" cy="9555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dirty="0">
                <a:solidFill>
                  <a:srgbClr val="000000"/>
                </a:solidFill>
              </a:endParaRPr>
            </a:p>
          </p:txBody>
        </p:sp>
        <p:sp>
          <p:nvSpPr>
            <p:cNvPr id="521" name="Text Box 97"/>
            <p:cNvSpPr txBox="1">
              <a:spLocks noChangeArrowheads="1"/>
            </p:cNvSpPr>
            <p:nvPr/>
          </p:nvSpPr>
          <p:spPr bwMode="auto">
            <a:xfrm>
              <a:off x="10123714" y="5970865"/>
              <a:ext cx="2202810" cy="737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</p:grpSp>
      <p:pic>
        <p:nvPicPr>
          <p:cNvPr id="426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088" y="1382409"/>
            <a:ext cx="3492500" cy="25922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57479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par>
              <p:cTn id="2"/>
            </p:par>
            <p:seq concurrent="1" nextAc="seek">
              <p:cTn id="3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" fill="hold">
                      <p:stCondLst>
                        <p:cond delay="0"/>
                      </p:stCondLst>
                      <p:childTnLst>
                        <p:par>
                          <p:cTn id="5" fill="hold">
                            <p:stCondLst>
                              <p:cond delay="0"/>
                            </p:stCondLst>
                            <p:childTnLst>
                              <p:par>
                                <p:cTn id="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7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video>
              <p:cMediaNode vol="80000">
                <p:cTn id="8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35" tIns="45579" rIns="91135" bIns="45579"/>
          <a:lstStyle/>
          <a:p>
            <a:pPr defTabSz="911146"/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2150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415" y="1131887"/>
            <a:ext cx="12060237" cy="816451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50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428625" y="1323975"/>
            <a:ext cx="12011026" cy="797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6" name="Полилиния 485"/>
          <p:cNvSpPr/>
          <p:nvPr/>
        </p:nvSpPr>
        <p:spPr>
          <a:xfrm>
            <a:off x="4367213" y="5209540"/>
            <a:ext cx="1680210" cy="1576493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7" name="Полилиния 486"/>
          <p:cNvSpPr/>
          <p:nvPr/>
        </p:nvSpPr>
        <p:spPr>
          <a:xfrm>
            <a:off x="8372184" y="3831626"/>
            <a:ext cx="1577975" cy="1380913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8" name="Полилиния 487"/>
          <p:cNvSpPr/>
          <p:nvPr/>
        </p:nvSpPr>
        <p:spPr>
          <a:xfrm>
            <a:off x="6845302" y="4323539"/>
            <a:ext cx="1749108" cy="1700953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89" name="Полилиния 488"/>
          <p:cNvSpPr/>
          <p:nvPr/>
        </p:nvSpPr>
        <p:spPr>
          <a:xfrm>
            <a:off x="9403400" y="2080260"/>
            <a:ext cx="1762442" cy="1849120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0" name="Полилиния 489"/>
          <p:cNvSpPr/>
          <p:nvPr/>
        </p:nvSpPr>
        <p:spPr>
          <a:xfrm>
            <a:off x="1151255" y="4833232"/>
            <a:ext cx="1626870" cy="966047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1" name="Полилиния 490"/>
          <p:cNvSpPr/>
          <p:nvPr/>
        </p:nvSpPr>
        <p:spPr>
          <a:xfrm>
            <a:off x="5685157" y="2412154"/>
            <a:ext cx="2193608" cy="1419438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2" name="Полилиния 491"/>
          <p:cNvSpPr/>
          <p:nvPr/>
        </p:nvSpPr>
        <p:spPr>
          <a:xfrm>
            <a:off x="8241032" y="3274484"/>
            <a:ext cx="1624648" cy="877147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3" name="Полилиния 492"/>
          <p:cNvSpPr/>
          <p:nvPr/>
        </p:nvSpPr>
        <p:spPr>
          <a:xfrm>
            <a:off x="5040656" y="3473027"/>
            <a:ext cx="1089025" cy="1102360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4" name="Полилиния 493"/>
          <p:cNvSpPr/>
          <p:nvPr/>
        </p:nvSpPr>
        <p:spPr>
          <a:xfrm>
            <a:off x="4282760" y="2053592"/>
            <a:ext cx="1353502" cy="174540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5" name="Полилиния 494"/>
          <p:cNvSpPr/>
          <p:nvPr/>
        </p:nvSpPr>
        <p:spPr>
          <a:xfrm>
            <a:off x="1784668" y="3360420"/>
            <a:ext cx="1884680" cy="1564640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6" name="Полилиния 495"/>
          <p:cNvSpPr/>
          <p:nvPr/>
        </p:nvSpPr>
        <p:spPr>
          <a:xfrm>
            <a:off x="6523064" y="5624407"/>
            <a:ext cx="1275715" cy="1176444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7" name="Полилиния 496"/>
          <p:cNvSpPr/>
          <p:nvPr/>
        </p:nvSpPr>
        <p:spPr>
          <a:xfrm>
            <a:off x="10683560" y="3793071"/>
            <a:ext cx="1611312" cy="1549824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8" name="Полилиния 497"/>
          <p:cNvSpPr/>
          <p:nvPr/>
        </p:nvSpPr>
        <p:spPr>
          <a:xfrm>
            <a:off x="7936550" y="4907280"/>
            <a:ext cx="1335722" cy="1363133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9" name="Полилиния 498"/>
          <p:cNvSpPr/>
          <p:nvPr/>
        </p:nvSpPr>
        <p:spPr>
          <a:xfrm>
            <a:off x="5925185" y="6205220"/>
            <a:ext cx="1289050" cy="1212004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0" name="Полилиния 499"/>
          <p:cNvSpPr/>
          <p:nvPr/>
        </p:nvSpPr>
        <p:spPr>
          <a:xfrm>
            <a:off x="5340668" y="2889251"/>
            <a:ext cx="1153477" cy="130386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1" name="Полилиния 500"/>
          <p:cNvSpPr/>
          <p:nvPr/>
        </p:nvSpPr>
        <p:spPr>
          <a:xfrm>
            <a:off x="3724910" y="2219542"/>
            <a:ext cx="889000" cy="1069762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2" name="Полилиния 501"/>
          <p:cNvSpPr/>
          <p:nvPr/>
        </p:nvSpPr>
        <p:spPr>
          <a:xfrm>
            <a:off x="2504784" y="4065693"/>
            <a:ext cx="1062355" cy="1425364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3" name="Полилиния 502"/>
          <p:cNvSpPr/>
          <p:nvPr/>
        </p:nvSpPr>
        <p:spPr>
          <a:xfrm>
            <a:off x="3887155" y="3727873"/>
            <a:ext cx="1620202" cy="94826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04" name="Прямоугольник 503"/>
          <p:cNvSpPr/>
          <p:nvPr/>
        </p:nvSpPr>
        <p:spPr>
          <a:xfrm>
            <a:off x="9440864" y="2062151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505" name="Прямоугольник 504"/>
          <p:cNvSpPr/>
          <p:nvPr/>
        </p:nvSpPr>
        <p:spPr>
          <a:xfrm>
            <a:off x="6018214" y="2820975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506" name="Прямоугольник 505"/>
          <p:cNvSpPr/>
          <p:nvPr/>
        </p:nvSpPr>
        <p:spPr>
          <a:xfrm>
            <a:off x="8262940" y="345597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507" name="Прямоугольник 506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508" name="Прямоугольник 507"/>
          <p:cNvSpPr/>
          <p:nvPr/>
        </p:nvSpPr>
        <p:spPr>
          <a:xfrm>
            <a:off x="2012951" y="3534004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509" name="Прямоугольник 508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510" name="Прямоугольник 509"/>
          <p:cNvSpPr/>
          <p:nvPr/>
        </p:nvSpPr>
        <p:spPr>
          <a:xfrm>
            <a:off x="5973764" y="6567476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511" name="Прямоугольник 510"/>
          <p:cNvSpPr/>
          <p:nvPr/>
        </p:nvSpPr>
        <p:spPr>
          <a:xfrm>
            <a:off x="4294190" y="3933813"/>
            <a:ext cx="9493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512" name="Полилиния 511"/>
          <p:cNvSpPr/>
          <p:nvPr/>
        </p:nvSpPr>
        <p:spPr>
          <a:xfrm>
            <a:off x="5576253" y="5010998"/>
            <a:ext cx="1651317" cy="1280160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3" name="Полилиния 512"/>
          <p:cNvSpPr/>
          <p:nvPr/>
        </p:nvSpPr>
        <p:spPr>
          <a:xfrm>
            <a:off x="2911475" y="4907280"/>
            <a:ext cx="1173480" cy="1315720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4" name="Полилиния 513"/>
          <p:cNvSpPr/>
          <p:nvPr/>
        </p:nvSpPr>
        <p:spPr>
          <a:xfrm>
            <a:off x="4647274" y="4151631"/>
            <a:ext cx="1898015" cy="1256453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5" name="Прямоугольник 514"/>
          <p:cNvSpPr/>
          <p:nvPr/>
        </p:nvSpPr>
        <p:spPr>
          <a:xfrm>
            <a:off x="5684840" y="5204053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516" name="Прямоугольник 515"/>
          <p:cNvSpPr/>
          <p:nvPr/>
        </p:nvSpPr>
        <p:spPr>
          <a:xfrm>
            <a:off x="4629151" y="540701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517" name="Прямоугольник 516"/>
          <p:cNvSpPr/>
          <p:nvPr/>
        </p:nvSpPr>
        <p:spPr>
          <a:xfrm>
            <a:off x="4965699" y="4511662"/>
            <a:ext cx="16510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518" name="Полилиния 517"/>
          <p:cNvSpPr/>
          <p:nvPr/>
        </p:nvSpPr>
        <p:spPr>
          <a:xfrm>
            <a:off x="9078913" y="4939912"/>
            <a:ext cx="1013460" cy="1413509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9" name="Прямоугольник 518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91289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520" name="Полилиния 519"/>
          <p:cNvSpPr/>
          <p:nvPr/>
        </p:nvSpPr>
        <p:spPr>
          <a:xfrm>
            <a:off x="7529832" y="3624158"/>
            <a:ext cx="1517968" cy="1117176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1" name="Прямоугольник 520"/>
          <p:cNvSpPr/>
          <p:nvPr/>
        </p:nvSpPr>
        <p:spPr>
          <a:xfrm>
            <a:off x="7629526" y="3756013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522" name="Полилиния 521"/>
          <p:cNvSpPr/>
          <p:nvPr/>
        </p:nvSpPr>
        <p:spPr>
          <a:xfrm>
            <a:off x="6154103" y="3390088"/>
            <a:ext cx="1644650" cy="1783927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3" name="Прямоугольник 522"/>
          <p:cNvSpPr/>
          <p:nvPr/>
        </p:nvSpPr>
        <p:spPr>
          <a:xfrm>
            <a:off x="6616701" y="4135666"/>
            <a:ext cx="9890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524" name="Полилиния 523"/>
          <p:cNvSpPr/>
          <p:nvPr/>
        </p:nvSpPr>
        <p:spPr>
          <a:xfrm>
            <a:off x="7507607" y="5722198"/>
            <a:ext cx="2255838" cy="1505373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5" name="Прямоугольник 524"/>
          <p:cNvSpPr/>
          <p:nvPr/>
        </p:nvSpPr>
        <p:spPr>
          <a:xfrm>
            <a:off x="8191501" y="6346812"/>
            <a:ext cx="13081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526" name="Полилиния 525"/>
          <p:cNvSpPr/>
          <p:nvPr/>
        </p:nvSpPr>
        <p:spPr>
          <a:xfrm>
            <a:off x="9670124" y="5811098"/>
            <a:ext cx="1675765" cy="1514262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27" name="Прямоугольник 526"/>
          <p:cNvSpPr/>
          <p:nvPr/>
        </p:nvSpPr>
        <p:spPr>
          <a:xfrm>
            <a:off x="9839327" y="6173776"/>
            <a:ext cx="112394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528" name="Прямоугольник 527"/>
          <p:cNvSpPr/>
          <p:nvPr/>
        </p:nvSpPr>
        <p:spPr>
          <a:xfrm>
            <a:off x="6550025" y="5980100"/>
            <a:ext cx="13858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529" name="Полилиния 528"/>
          <p:cNvSpPr/>
          <p:nvPr/>
        </p:nvSpPr>
        <p:spPr>
          <a:xfrm>
            <a:off x="3182622" y="5695526"/>
            <a:ext cx="1615758" cy="1935058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0" name="Полилиния 529"/>
          <p:cNvSpPr/>
          <p:nvPr/>
        </p:nvSpPr>
        <p:spPr>
          <a:xfrm>
            <a:off x="9525661" y="3701239"/>
            <a:ext cx="1569085" cy="1594273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1" name="Полилиния 530"/>
          <p:cNvSpPr/>
          <p:nvPr/>
        </p:nvSpPr>
        <p:spPr>
          <a:xfrm>
            <a:off x="9956800" y="4936915"/>
            <a:ext cx="1617980" cy="1185333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2" name="Полилиния 531"/>
          <p:cNvSpPr/>
          <p:nvPr/>
        </p:nvSpPr>
        <p:spPr>
          <a:xfrm>
            <a:off x="10319094" y="6857188"/>
            <a:ext cx="1000125" cy="930487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3" name="Полилиния 532"/>
          <p:cNvSpPr/>
          <p:nvPr/>
        </p:nvSpPr>
        <p:spPr>
          <a:xfrm>
            <a:off x="428969" y="6646758"/>
            <a:ext cx="1462405" cy="1158662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4" name="Полилиния 533"/>
          <p:cNvSpPr/>
          <p:nvPr/>
        </p:nvSpPr>
        <p:spPr>
          <a:xfrm>
            <a:off x="3187067" y="2474411"/>
            <a:ext cx="1580198" cy="177207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35" name="Прямоугольник 534"/>
          <p:cNvSpPr/>
          <p:nvPr/>
        </p:nvSpPr>
        <p:spPr>
          <a:xfrm>
            <a:off x="10952165" y="397032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536" name="Прямоугольник 535"/>
          <p:cNvSpPr/>
          <p:nvPr/>
        </p:nvSpPr>
        <p:spPr>
          <a:xfrm>
            <a:off x="9812339" y="4193611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537" name="Прямоугольник 536"/>
          <p:cNvSpPr/>
          <p:nvPr/>
        </p:nvSpPr>
        <p:spPr>
          <a:xfrm>
            <a:off x="10290176" y="5111738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538" name="Прямоугольник 537"/>
          <p:cNvSpPr/>
          <p:nvPr/>
        </p:nvSpPr>
        <p:spPr>
          <a:xfrm>
            <a:off x="10480676" y="7123101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539" name="Прямоугольник 538"/>
          <p:cNvSpPr/>
          <p:nvPr/>
        </p:nvSpPr>
        <p:spPr>
          <a:xfrm>
            <a:off x="3689351" y="6108929"/>
            <a:ext cx="8270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540" name="Полилиния 539"/>
          <p:cNvSpPr/>
          <p:nvPr/>
        </p:nvSpPr>
        <p:spPr>
          <a:xfrm>
            <a:off x="5349558" y="6714914"/>
            <a:ext cx="1706880" cy="1585384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1" name="Полилиния 540"/>
          <p:cNvSpPr/>
          <p:nvPr/>
        </p:nvSpPr>
        <p:spPr>
          <a:xfrm rot="21340596">
            <a:off x="2095820" y="5985933"/>
            <a:ext cx="1353502" cy="1532044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2" name="Полилиния 541"/>
          <p:cNvSpPr/>
          <p:nvPr/>
        </p:nvSpPr>
        <p:spPr>
          <a:xfrm>
            <a:off x="4369435" y="6231926"/>
            <a:ext cx="1155700" cy="15942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3" name="Прямоугольник 542"/>
          <p:cNvSpPr/>
          <p:nvPr/>
        </p:nvSpPr>
        <p:spPr>
          <a:xfrm>
            <a:off x="4457701" y="6488100"/>
            <a:ext cx="15160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544" name="Полилиния 543"/>
          <p:cNvSpPr/>
          <p:nvPr/>
        </p:nvSpPr>
        <p:spPr>
          <a:xfrm>
            <a:off x="6869774" y="6543040"/>
            <a:ext cx="1480185" cy="1105324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5" name="Полилиния 544"/>
          <p:cNvSpPr/>
          <p:nvPr/>
        </p:nvSpPr>
        <p:spPr>
          <a:xfrm>
            <a:off x="8007670" y="6871971"/>
            <a:ext cx="1735772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6" name="Полилиния 545"/>
          <p:cNvSpPr/>
          <p:nvPr/>
        </p:nvSpPr>
        <p:spPr>
          <a:xfrm>
            <a:off x="9341168" y="6919419"/>
            <a:ext cx="1173480" cy="1487593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7" name="Прямоугольник 546"/>
          <p:cNvSpPr/>
          <p:nvPr/>
        </p:nvSpPr>
        <p:spPr>
          <a:xfrm>
            <a:off x="9523413" y="7345350"/>
            <a:ext cx="96043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548" name="Полилиния 547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49" name="Прямоугольник 548"/>
          <p:cNvSpPr/>
          <p:nvPr/>
        </p:nvSpPr>
        <p:spPr>
          <a:xfrm>
            <a:off x="3082926" y="3094026"/>
            <a:ext cx="12493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550" name="Полилиния 549"/>
          <p:cNvSpPr/>
          <p:nvPr/>
        </p:nvSpPr>
        <p:spPr>
          <a:xfrm rot="21436068">
            <a:off x="1769110" y="5162126"/>
            <a:ext cx="1422400" cy="1010498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1" name="Прямоугольник 550"/>
          <p:cNvSpPr/>
          <p:nvPr/>
        </p:nvSpPr>
        <p:spPr>
          <a:xfrm>
            <a:off x="2266951" y="5394312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552" name="Полилиния 551"/>
          <p:cNvSpPr/>
          <p:nvPr/>
        </p:nvSpPr>
        <p:spPr>
          <a:xfrm>
            <a:off x="1324636" y="5793318"/>
            <a:ext cx="1409065" cy="1437216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3" name="Прямоугольник 552"/>
          <p:cNvSpPr/>
          <p:nvPr/>
        </p:nvSpPr>
        <p:spPr>
          <a:xfrm>
            <a:off x="1466851" y="60674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554" name="Полилиния 553"/>
          <p:cNvSpPr/>
          <p:nvPr/>
        </p:nvSpPr>
        <p:spPr>
          <a:xfrm>
            <a:off x="3433765" y="4299798"/>
            <a:ext cx="1629092" cy="146981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5" name="Прямоугольник 554"/>
          <p:cNvSpPr/>
          <p:nvPr/>
        </p:nvSpPr>
        <p:spPr>
          <a:xfrm>
            <a:off x="3744913" y="4737328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556" name="Полилиния 555"/>
          <p:cNvSpPr/>
          <p:nvPr/>
        </p:nvSpPr>
        <p:spPr>
          <a:xfrm>
            <a:off x="3184269" y="379392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36" tIns="45626" rIns="91236" bIns="45626" anchor="ctr"/>
          <a:lstStyle/>
          <a:p>
            <a:pPr algn="ctr" defTabSz="912894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57" name="Прямоугольник 556"/>
          <p:cNvSpPr/>
          <p:nvPr/>
        </p:nvSpPr>
        <p:spPr>
          <a:xfrm>
            <a:off x="3300414" y="3765779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558" name="Прямоугольник 557"/>
          <p:cNvSpPr/>
          <p:nvPr/>
        </p:nvSpPr>
        <p:spPr>
          <a:xfrm>
            <a:off x="509589" y="6886562"/>
            <a:ext cx="16303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559" name="Полилиния 558"/>
          <p:cNvSpPr/>
          <p:nvPr/>
        </p:nvSpPr>
        <p:spPr>
          <a:xfrm>
            <a:off x="4953955" y="1671320"/>
            <a:ext cx="1175702" cy="125645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47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60" name="Прямоугольник 559"/>
          <p:cNvSpPr/>
          <p:nvPr/>
        </p:nvSpPr>
        <p:spPr>
          <a:xfrm>
            <a:off x="5162551" y="2089138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561" name="Прямоугольник 560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562" name="Прямоугольник 561"/>
          <p:cNvSpPr/>
          <p:nvPr/>
        </p:nvSpPr>
        <p:spPr>
          <a:xfrm>
            <a:off x="7369176" y="4737328"/>
            <a:ext cx="14255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563" name="Прямоугольник 562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564" name="Прямоугольник 563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565" name="Прямоугольник 564"/>
          <p:cNvSpPr/>
          <p:nvPr/>
        </p:nvSpPr>
        <p:spPr>
          <a:xfrm>
            <a:off x="8846503" y="3916485"/>
            <a:ext cx="19192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566" name="Прямоугольник 565"/>
          <p:cNvSpPr/>
          <p:nvPr/>
        </p:nvSpPr>
        <p:spPr>
          <a:xfrm>
            <a:off x="2778125" y="4432528"/>
            <a:ext cx="14684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567" name="Прямоугольник 566"/>
          <p:cNvSpPr/>
          <p:nvPr/>
        </p:nvSpPr>
        <p:spPr>
          <a:xfrm>
            <a:off x="5349875" y="7200887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568" name="Прямоугольник 567"/>
          <p:cNvSpPr/>
          <p:nvPr/>
        </p:nvSpPr>
        <p:spPr>
          <a:xfrm>
            <a:off x="8156575" y="7288200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569" name="Прямоугольник 568"/>
          <p:cNvSpPr/>
          <p:nvPr/>
        </p:nvSpPr>
        <p:spPr>
          <a:xfrm>
            <a:off x="4551364" y="2682863"/>
            <a:ext cx="633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570" name="Прямоугольник 569"/>
          <p:cNvSpPr/>
          <p:nvPr/>
        </p:nvSpPr>
        <p:spPr>
          <a:xfrm>
            <a:off x="3000375" y="5697766"/>
            <a:ext cx="16462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571" name="Прямоугольник 570"/>
          <p:cNvSpPr/>
          <p:nvPr/>
        </p:nvSpPr>
        <p:spPr>
          <a:xfrm>
            <a:off x="2590801" y="6256325"/>
            <a:ext cx="8112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81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572" name="Прямоугольник 571"/>
          <p:cNvSpPr/>
          <p:nvPr/>
        </p:nvSpPr>
        <p:spPr>
          <a:xfrm>
            <a:off x="10439401" y="8167916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912894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573" name="Овал 572"/>
          <p:cNvSpPr>
            <a:spLocks noChangeAspect="1"/>
          </p:cNvSpPr>
          <p:nvPr/>
        </p:nvSpPr>
        <p:spPr>
          <a:xfrm>
            <a:off x="10091741" y="6347017"/>
            <a:ext cx="416681" cy="4026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4" name="Овал 573"/>
          <p:cNvSpPr>
            <a:spLocks noChangeAspect="1"/>
          </p:cNvSpPr>
          <p:nvPr/>
        </p:nvSpPr>
        <p:spPr>
          <a:xfrm>
            <a:off x="6229703" y="6803622"/>
            <a:ext cx="412037" cy="42249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5" name="Овал 574"/>
          <p:cNvSpPr>
            <a:spLocks noChangeAspect="1"/>
          </p:cNvSpPr>
          <p:nvPr/>
        </p:nvSpPr>
        <p:spPr>
          <a:xfrm>
            <a:off x="4953685" y="5593826"/>
            <a:ext cx="444765" cy="47287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76" name="Овал 575"/>
          <p:cNvSpPr>
            <a:spLocks noChangeAspect="1"/>
          </p:cNvSpPr>
          <p:nvPr/>
        </p:nvSpPr>
        <p:spPr>
          <a:xfrm>
            <a:off x="5574317" y="4707342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77" name="Овал 576"/>
          <p:cNvSpPr>
            <a:spLocks noChangeAspect="1"/>
          </p:cNvSpPr>
          <p:nvPr/>
        </p:nvSpPr>
        <p:spPr>
          <a:xfrm>
            <a:off x="6251262" y="3015396"/>
            <a:ext cx="437847" cy="39190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578" name="Овал 577"/>
          <p:cNvSpPr>
            <a:spLocks noChangeAspect="1"/>
          </p:cNvSpPr>
          <p:nvPr/>
        </p:nvSpPr>
        <p:spPr>
          <a:xfrm>
            <a:off x="6048206" y="5382686"/>
            <a:ext cx="437847" cy="3781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579" name="Овал 578"/>
          <p:cNvSpPr>
            <a:spLocks noChangeAspect="1"/>
          </p:cNvSpPr>
          <p:nvPr/>
        </p:nvSpPr>
        <p:spPr>
          <a:xfrm>
            <a:off x="2406614" y="3771015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580" name="Овал 579"/>
          <p:cNvSpPr>
            <a:spLocks noChangeAspect="1"/>
          </p:cNvSpPr>
          <p:nvPr/>
        </p:nvSpPr>
        <p:spPr>
          <a:xfrm>
            <a:off x="3078163" y="3937161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581" name="Овал 580"/>
          <p:cNvSpPr>
            <a:spLocks noChangeAspect="1"/>
          </p:cNvSpPr>
          <p:nvPr/>
        </p:nvSpPr>
        <p:spPr>
          <a:xfrm>
            <a:off x="2911475" y="4652979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582" name="Овал 581"/>
          <p:cNvSpPr>
            <a:spLocks noChangeAspect="1"/>
          </p:cNvSpPr>
          <p:nvPr/>
        </p:nvSpPr>
        <p:spPr>
          <a:xfrm>
            <a:off x="4084955" y="5049284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583" name="Овал 582"/>
          <p:cNvSpPr>
            <a:spLocks noChangeAspect="1"/>
          </p:cNvSpPr>
          <p:nvPr/>
        </p:nvSpPr>
        <p:spPr>
          <a:xfrm>
            <a:off x="3904925" y="6310534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4" name="Овал 583"/>
          <p:cNvSpPr>
            <a:spLocks noChangeAspect="1"/>
          </p:cNvSpPr>
          <p:nvPr/>
        </p:nvSpPr>
        <p:spPr>
          <a:xfrm>
            <a:off x="3348181" y="5875831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5" name="Овал 584"/>
          <p:cNvSpPr>
            <a:spLocks noChangeAspect="1"/>
          </p:cNvSpPr>
          <p:nvPr/>
        </p:nvSpPr>
        <p:spPr>
          <a:xfrm>
            <a:off x="2853350" y="6446762"/>
            <a:ext cx="437847" cy="43911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" name="Овал 585"/>
          <p:cNvSpPr>
            <a:spLocks noChangeAspect="1"/>
          </p:cNvSpPr>
          <p:nvPr/>
        </p:nvSpPr>
        <p:spPr>
          <a:xfrm>
            <a:off x="8482142" y="3671579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7" name="Овал 586"/>
          <p:cNvSpPr>
            <a:spLocks noChangeAspect="1"/>
          </p:cNvSpPr>
          <p:nvPr/>
        </p:nvSpPr>
        <p:spPr>
          <a:xfrm>
            <a:off x="9829890" y="2275841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8" name="Овал 587"/>
          <p:cNvSpPr>
            <a:spLocks noChangeAspect="1"/>
          </p:cNvSpPr>
          <p:nvPr/>
        </p:nvSpPr>
        <p:spPr>
          <a:xfrm>
            <a:off x="9812364" y="7636021"/>
            <a:ext cx="416681" cy="4026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589" name="Овал 588"/>
          <p:cNvSpPr>
            <a:spLocks noChangeAspect="1"/>
          </p:cNvSpPr>
          <p:nvPr/>
        </p:nvSpPr>
        <p:spPr>
          <a:xfrm>
            <a:off x="10206266" y="4507967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0" name="Овал 589"/>
          <p:cNvSpPr>
            <a:spLocks noChangeAspect="1"/>
          </p:cNvSpPr>
          <p:nvPr/>
        </p:nvSpPr>
        <p:spPr>
          <a:xfrm>
            <a:off x="8973331" y="4168019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1" name="Овал 590"/>
          <p:cNvSpPr>
            <a:spLocks noChangeAspect="1"/>
          </p:cNvSpPr>
          <p:nvPr/>
        </p:nvSpPr>
        <p:spPr>
          <a:xfrm>
            <a:off x="9512286" y="4239139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592" name="Овал 591"/>
          <p:cNvSpPr>
            <a:spLocks noChangeAspect="1"/>
          </p:cNvSpPr>
          <p:nvPr/>
        </p:nvSpPr>
        <p:spPr>
          <a:xfrm>
            <a:off x="8525006" y="435448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93" name="Овал 592"/>
          <p:cNvSpPr>
            <a:spLocks noChangeAspect="1"/>
          </p:cNvSpPr>
          <p:nvPr/>
        </p:nvSpPr>
        <p:spPr>
          <a:xfrm>
            <a:off x="6931963" y="4396193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594" name="Овал 593"/>
          <p:cNvSpPr>
            <a:spLocks noChangeAspect="1"/>
          </p:cNvSpPr>
          <p:nvPr/>
        </p:nvSpPr>
        <p:spPr>
          <a:xfrm>
            <a:off x="3604888" y="5012328"/>
            <a:ext cx="437847" cy="439113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595" name="Овал 594"/>
          <p:cNvSpPr>
            <a:spLocks noChangeAspect="1"/>
          </p:cNvSpPr>
          <p:nvPr/>
        </p:nvSpPr>
        <p:spPr>
          <a:xfrm>
            <a:off x="7719855" y="3920499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596" name="Овал 595"/>
          <p:cNvSpPr>
            <a:spLocks noChangeAspect="1"/>
          </p:cNvSpPr>
          <p:nvPr/>
        </p:nvSpPr>
        <p:spPr>
          <a:xfrm>
            <a:off x="7605395" y="4968119"/>
            <a:ext cx="437847" cy="43060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600" name="Прямоугольник 599"/>
          <p:cNvSpPr/>
          <p:nvPr/>
        </p:nvSpPr>
        <p:spPr>
          <a:xfrm>
            <a:off x="2844462" y="1169987"/>
            <a:ext cx="9450726" cy="67683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lIns="91151" tIns="45586" rIns="91151" bIns="45586">
            <a:spAutoFit/>
          </a:bodyPr>
          <a:lstStyle/>
          <a:p>
            <a:pPr algn="ctr"/>
            <a:r>
              <a:rPr lang="ru-RU" sz="1900" b="1" dirty="0">
                <a:solidFill>
                  <a:srgbClr val="000000"/>
                </a:solidFill>
              </a:rPr>
              <a:t>На учет взято </a:t>
            </a:r>
            <a:r>
              <a:rPr lang="ru-RU" sz="1900" b="1" dirty="0">
                <a:solidFill>
                  <a:srgbClr val="FF0000"/>
                </a:solidFill>
              </a:rPr>
              <a:t>101</a:t>
            </a:r>
            <a:r>
              <a:rPr lang="ru-RU" sz="1900" b="1" dirty="0">
                <a:solidFill>
                  <a:srgbClr val="000000"/>
                </a:solidFill>
              </a:rPr>
              <a:t> место массового выхода людей на лед и </a:t>
            </a:r>
            <a:r>
              <a:rPr lang="ru-RU" sz="1900" b="1" dirty="0">
                <a:solidFill>
                  <a:srgbClr val="FF0000"/>
                </a:solidFill>
              </a:rPr>
              <a:t>5</a:t>
            </a:r>
            <a:r>
              <a:rPr lang="ru-RU" sz="1900" b="1" dirty="0">
                <a:solidFill>
                  <a:srgbClr val="000000"/>
                </a:solidFill>
              </a:rPr>
              <a:t> участков </a:t>
            </a:r>
          </a:p>
          <a:p>
            <a:pPr algn="ctr"/>
            <a:r>
              <a:rPr lang="ru-RU" sz="1900" b="1" dirty="0">
                <a:solidFill>
                  <a:srgbClr val="000000"/>
                </a:solidFill>
              </a:rPr>
              <a:t>возможного отрыва льдин с рыбаками</a:t>
            </a:r>
          </a:p>
        </p:txBody>
      </p:sp>
      <p:sp>
        <p:nvSpPr>
          <p:cNvPr id="21758" name="Заголовок 1"/>
          <p:cNvSpPr txBox="1">
            <a:spLocks/>
          </p:cNvSpPr>
          <p:nvPr/>
        </p:nvSpPr>
        <p:spPr bwMode="auto">
          <a:xfrm>
            <a:off x="3175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/>
              <a:t>МОДЕЛЬ РАЗВИТИЯ ОБСТАНОВКИ</a:t>
            </a:r>
          </a:p>
          <a:p>
            <a:r>
              <a:rPr lang="ru-RU" altLang="ru-RU"/>
              <a:t>(</a:t>
            </a:r>
            <a:r>
              <a:rPr lang="ru-RU"/>
              <a:t>МЕСТА МАССОВОГО ВЫХОДА ЛЮДЕЙ НА ВОДУ</a:t>
            </a:r>
          </a:p>
          <a:p>
            <a:r>
              <a:rPr lang="ru-RU"/>
              <a:t> И УЧАСТКИ ВОЗМОЖНОГО ОТРЫВА ЛЬДИН</a:t>
            </a:r>
            <a:r>
              <a:rPr lang="ru-RU" altLang="ru-RU"/>
              <a:t>) </a:t>
            </a:r>
            <a:endParaRPr lang="ru-RU"/>
          </a:p>
        </p:txBody>
      </p:sp>
      <p:grpSp>
        <p:nvGrpSpPr>
          <p:cNvPr id="119" name="Группа 234"/>
          <p:cNvGrpSpPr>
            <a:grpSpLocks/>
          </p:cNvGrpSpPr>
          <p:nvPr/>
        </p:nvGrpSpPr>
        <p:grpSpPr bwMode="auto">
          <a:xfrm>
            <a:off x="388938" y="7837336"/>
            <a:ext cx="6042817" cy="1419375"/>
            <a:chOff x="793779" y="8233439"/>
            <a:chExt cx="4921221" cy="1361801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21" name="Text Box 144"/>
            <p:cNvSpPr txBox="1">
              <a:spLocks noChangeArrowheads="1"/>
            </p:cNvSpPr>
            <p:nvPr/>
          </p:nvSpPr>
          <p:spPr bwMode="auto">
            <a:xfrm>
              <a:off x="1729480" y="8244246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2" name="Прямоугольник 237"/>
          <p:cNvSpPr>
            <a:spLocks noChangeArrowheads="1"/>
          </p:cNvSpPr>
          <p:nvPr/>
        </p:nvSpPr>
        <p:spPr bwMode="auto">
          <a:xfrm>
            <a:off x="1160566" y="8305800"/>
            <a:ext cx="5232298" cy="307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Количество выхода людей на лед в районе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447485" y="8167916"/>
            <a:ext cx="437847" cy="44539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447485" y="878959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Прямоугольник 237"/>
          <p:cNvSpPr>
            <a:spLocks noChangeArrowheads="1"/>
          </p:cNvSpPr>
          <p:nvPr/>
        </p:nvSpPr>
        <p:spPr bwMode="auto">
          <a:xfrm>
            <a:off x="1168502" y="8836486"/>
            <a:ext cx="5232298" cy="307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Количество участков возможного отрыва льдин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135" name="Группа 269"/>
          <p:cNvGrpSpPr>
            <a:grpSpLocks/>
          </p:cNvGrpSpPr>
          <p:nvPr/>
        </p:nvGrpSpPr>
        <p:grpSpPr bwMode="auto">
          <a:xfrm>
            <a:off x="449261" y="1143000"/>
            <a:ext cx="2141540" cy="2172188"/>
            <a:chOff x="793774" y="7592968"/>
            <a:chExt cx="5102795" cy="2002272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793779" y="7600094"/>
              <a:ext cx="4921221" cy="199514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7" name="Text Box 144"/>
            <p:cNvSpPr txBox="1">
              <a:spLocks noChangeArrowheads="1"/>
            </p:cNvSpPr>
            <p:nvPr/>
          </p:nvSpPr>
          <p:spPr bwMode="auto">
            <a:xfrm>
              <a:off x="793774" y="7592968"/>
              <a:ext cx="5102795" cy="8266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количеству мест выхода людей на лед</a:t>
              </a:r>
            </a:p>
          </p:txBody>
        </p:sp>
      </p:grp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585788" y="2514600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950912" y="257809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585788" y="2898775"/>
            <a:ext cx="274637" cy="290511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50912" y="297179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585788" y="2048442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Прямоугольник 142"/>
          <p:cNvSpPr/>
          <p:nvPr/>
        </p:nvSpPr>
        <p:spPr>
          <a:xfrm>
            <a:off x="950912" y="2138829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681814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5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5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5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5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5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5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5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5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5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5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5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5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5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5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5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5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5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5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5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5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534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 smtClean="0"/>
              <a:t>(ПОКАЗАТЕЛИ ОПАСНОСТЕЙ ОТНАСИТЕЛЬНО СТАТИСТИЧЕСКИХ ДАННЫХ </a:t>
            </a:r>
          </a:p>
          <a:p>
            <a:r>
              <a:rPr lang="ru-RU" altLang="ru-RU" dirty="0" smtClean="0"/>
              <a:t>ПРОИСШЕСТВИЙ НА ВОДНЫХ ОБЪЕКТАХ ЗА 2016-2020 гг.)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53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3" y="432396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26" y="4832835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0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34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4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3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6" y="2054454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1" y="2800578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653" y="3219403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6" y="3429228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194532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49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7" y="5181828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197" y="4966966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37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4" y="4135666"/>
            <a:ext cx="9890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2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4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1"/>
            <a:ext cx="1609832" cy="1417015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200745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1830" y="6250475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57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06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5" y="3962628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1" y="4356556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7" y="524350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6" y="6005742"/>
            <a:ext cx="6461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8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28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9" y="648651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45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2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6" y="3086332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626000" y="5610014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3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26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54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8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69" y="3581400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4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641" y="6719128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34794" y="4798526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6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9324" y="2146788"/>
            <a:ext cx="1006475" cy="43088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9511" y="4905574"/>
            <a:ext cx="155261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757756" y="4059822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9" y="4332516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61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243" y="7204256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5" y="2748192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6" y="5294542"/>
            <a:ext cx="12652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2700" name="Группа 234"/>
          <p:cNvGrpSpPr>
            <a:grpSpLocks/>
          </p:cNvGrpSpPr>
          <p:nvPr/>
        </p:nvGrpSpPr>
        <p:grpSpPr bwMode="auto">
          <a:xfrm>
            <a:off x="388938" y="8305476"/>
            <a:ext cx="6042817" cy="951235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73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2701" name="Прямоугольник 237"/>
          <p:cNvSpPr>
            <a:spLocks noChangeArrowheads="1"/>
          </p:cNvSpPr>
          <p:nvPr/>
        </p:nvSpPr>
        <p:spPr bwMode="auto">
          <a:xfrm>
            <a:off x="1160566" y="8561389"/>
            <a:ext cx="5232298" cy="52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воде в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2016-2020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гг. по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муниципальным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районам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3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29"/>
            <a:ext cx="698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1" y="4125349"/>
            <a:ext cx="9604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509588" y="1219200"/>
            <a:ext cx="2202391" cy="2172188"/>
            <a:chOff x="509588" y="1219200"/>
            <a:chExt cx="2202391" cy="2172188"/>
          </a:xfrm>
        </p:grpSpPr>
        <p:grpSp>
          <p:nvGrpSpPr>
            <p:cNvPr id="22706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202391" cy="2172188"/>
              <a:chOff x="793774" y="7592968"/>
              <a:chExt cx="5247789" cy="2002272"/>
            </a:xfrm>
          </p:grpSpPr>
          <p:sp>
            <p:nvSpPr>
              <p:cNvPr id="271" name="Прямоугольник 270"/>
              <p:cNvSpPr/>
              <p:nvPr/>
            </p:nvSpPr>
            <p:spPr>
              <a:xfrm>
                <a:off x="793779" y="7600094"/>
                <a:ext cx="4921221" cy="1995146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22732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247789" cy="1103264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 dirty="0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 происшествиям</a:t>
                </a:r>
              </a:p>
              <a:p>
                <a:pPr algn="ctr" eaLnBrk="1" hangingPunct="1">
                  <a:spcBef>
                    <a:spcPct val="50000"/>
                  </a:spcBef>
                </a:pPr>
                <a:endParaRPr lang="ru-RU" altLang="ru-RU" b="1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273" name="Прямоугольник 272"/>
            <p:cNvSpPr>
              <a:spLocks noChangeAspect="1"/>
            </p:cNvSpPr>
            <p:nvPr/>
          </p:nvSpPr>
          <p:spPr>
            <a:xfrm>
              <a:off x="646115" y="2590800"/>
              <a:ext cx="274637" cy="288925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>
            <a:xfrm>
              <a:off x="1011239" y="2654298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406" name="Прямоугольник 405"/>
            <p:cNvSpPr>
              <a:spLocks noChangeAspect="1"/>
            </p:cNvSpPr>
            <p:nvPr/>
          </p:nvSpPr>
          <p:spPr>
            <a:xfrm>
              <a:off x="646115" y="2974975"/>
              <a:ext cx="274637" cy="290511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7" name="Прямоугольник 406"/>
            <p:cNvSpPr/>
            <p:nvPr/>
          </p:nvSpPr>
          <p:spPr>
            <a:xfrm>
              <a:off x="1011239" y="3047998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291" name="Прямоугольник 290"/>
            <p:cNvSpPr>
              <a:spLocks noChangeAspect="1"/>
            </p:cNvSpPr>
            <p:nvPr/>
          </p:nvSpPr>
          <p:spPr>
            <a:xfrm>
              <a:off x="646115" y="2124642"/>
              <a:ext cx="274637" cy="29051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1011239" y="2215029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2110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  <p:sp>
        <p:nvSpPr>
          <p:cNvPr id="140" name="Прямоугольник 139"/>
          <p:cNvSpPr/>
          <p:nvPr/>
        </p:nvSpPr>
        <p:spPr>
          <a:xfrm>
            <a:off x="3746500" y="4737328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6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6" y="3899356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428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1" y="7404328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2388" y="7016428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9743827" y="2433640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09" name="Овал 108"/>
          <p:cNvSpPr>
            <a:spLocks noChangeAspect="1"/>
          </p:cNvSpPr>
          <p:nvPr/>
        </p:nvSpPr>
        <p:spPr>
          <a:xfrm>
            <a:off x="6218523" y="6823714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0" name="Овал 109"/>
          <p:cNvSpPr>
            <a:spLocks noChangeAspect="1"/>
          </p:cNvSpPr>
          <p:nvPr/>
        </p:nvSpPr>
        <p:spPr>
          <a:xfrm>
            <a:off x="11309605" y="4251893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5083176" y="5788959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8770431" y="6500303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721399" y="3016022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9781158" y="7676514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2711979" y="4574809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8115871" y="3733951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26853" y="3745105"/>
            <a:ext cx="436460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1485394" y="5153256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3274047" y="5598688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3878631" y="5016730"/>
            <a:ext cx="457714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>
            <a:off x="6725910" y="4360012"/>
            <a:ext cx="470451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8922831" y="3465877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0143618" y="4572458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5528752" y="4567337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5568497" y="7391597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7468343" y="5053229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6074065" y="5527169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7222129" y="6948262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61613" y="6687611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3614268" y="6289770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3367658" y="3897228"/>
            <a:ext cx="409057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>
            <a:off x="8991600" y="4343858"/>
            <a:ext cx="502668" cy="3805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</a:p>
        </p:txBody>
      </p:sp>
    </p:spTree>
    <p:extLst>
      <p:ext uri="{BB962C8B-B14F-4D97-AF65-F5344CB8AC3E}">
        <p14:creationId xmlns:p14="http://schemas.microsoft.com/office/powerpoint/2010/main" val="3569930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534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(ПОКАЗАТЕЛИ ОПАСНОСТЕЙ ОТНАСИТЕЛЬНО СТАТИСТИЧЕСКИХ ДАННЫХ </a:t>
            </a:r>
          </a:p>
          <a:p>
            <a:r>
              <a:rPr lang="ru-RU" altLang="ru-RU" dirty="0"/>
              <a:t>ПРОИСШЕСТВИЙ НА ВОДНЫХ ОБЪЕКТАХ </a:t>
            </a:r>
            <a:r>
              <a:rPr lang="ru-RU" altLang="ru-RU" dirty="0" smtClean="0"/>
              <a:t>ЗА 2020-2021 гг.) </a:t>
            </a:r>
            <a:endParaRPr lang="ru-RU" dirty="0"/>
          </a:p>
        </p:txBody>
      </p:sp>
      <p:sp>
        <p:nvSpPr>
          <p:cNvPr id="2253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3" y="432396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26" y="4832835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0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34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4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3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6" y="2054454"/>
            <a:ext cx="8223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1" y="2800578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689976" y="3429228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6" y="3429228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202226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49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7" y="5181828"/>
            <a:ext cx="9636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73639" y="4657712"/>
            <a:ext cx="13446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37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4" y="4135666"/>
            <a:ext cx="9890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2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4"/>
            <a:ext cx="1179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1"/>
            <a:ext cx="1609832" cy="1417015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467462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48439" y="598010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57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06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5" y="3962628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1" y="4194403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7" y="524350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6" y="6005742"/>
            <a:ext cx="6461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8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28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9" y="648651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45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2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6" y="309402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2220914" y="5595925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3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26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54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8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538538" y="3580042"/>
            <a:ext cx="65246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4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89789" y="6920141"/>
            <a:ext cx="9556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4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6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355725" y="5013296"/>
            <a:ext cx="11588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</a:t>
            </a:r>
          </a:p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316538" y="3263872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534400" y="3932467"/>
            <a:ext cx="1636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9" y="4332516"/>
            <a:ext cx="1635124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6128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318501" y="7251928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5" y="2748192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6" y="5294542"/>
            <a:ext cx="12652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2700" name="Группа 234"/>
          <p:cNvGrpSpPr>
            <a:grpSpLocks/>
          </p:cNvGrpSpPr>
          <p:nvPr/>
        </p:nvGrpSpPr>
        <p:grpSpPr bwMode="auto">
          <a:xfrm>
            <a:off x="388939" y="8169274"/>
            <a:ext cx="5842000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73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2701" name="Прямоугольник 237"/>
          <p:cNvSpPr>
            <a:spLocks noChangeArrowheads="1"/>
          </p:cNvSpPr>
          <p:nvPr/>
        </p:nvSpPr>
        <p:spPr bwMode="auto">
          <a:xfrm>
            <a:off x="1019176" y="8561389"/>
            <a:ext cx="5211764" cy="52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связанных с провалами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людей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и техники под лед в 2020-2021 году 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 муниципальным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районам.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2702" name="Прямоугольник 238"/>
          <p:cNvSpPr>
            <a:spLocks noChangeArrowheads="1"/>
          </p:cNvSpPr>
          <p:nvPr/>
        </p:nvSpPr>
        <p:spPr bwMode="auto">
          <a:xfrm>
            <a:off x="2651125" y="1246189"/>
            <a:ext cx="9693275" cy="67683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1" tIns="45586" rIns="91151" bIns="45586">
            <a:spAutoFit/>
          </a:bodyPr>
          <a:lstStyle/>
          <a:p>
            <a:pPr algn="ctr"/>
            <a:r>
              <a:rPr lang="ru-RU" sz="1900" b="1" dirty="0">
                <a:solidFill>
                  <a:srgbClr val="000000"/>
                </a:solidFill>
              </a:rPr>
              <a:t>В осенне-зимний период </a:t>
            </a:r>
            <a:r>
              <a:rPr lang="ru-RU" sz="1900" b="1" dirty="0">
                <a:solidFill>
                  <a:srgbClr val="FF0000"/>
                </a:solidFill>
              </a:rPr>
              <a:t>2020-2021</a:t>
            </a:r>
            <a:r>
              <a:rPr lang="ru-RU" sz="1900" b="1" dirty="0">
                <a:solidFill>
                  <a:srgbClr val="000000"/>
                </a:solidFill>
              </a:rPr>
              <a:t> годов </a:t>
            </a:r>
            <a:r>
              <a:rPr lang="ru-RU" sz="1900" b="1" dirty="0" smtClean="0">
                <a:solidFill>
                  <a:srgbClr val="000000"/>
                </a:solidFill>
              </a:rPr>
              <a:t>зарегистрировано</a:t>
            </a:r>
          </a:p>
          <a:p>
            <a:pPr algn="ctr"/>
            <a:r>
              <a:rPr lang="ru-RU" sz="1900" b="1" dirty="0" smtClean="0">
                <a:solidFill>
                  <a:srgbClr val="000000"/>
                </a:solidFill>
              </a:rPr>
              <a:t> </a:t>
            </a:r>
            <a:r>
              <a:rPr lang="ru-RU" sz="1900" b="1" dirty="0" smtClean="0">
                <a:solidFill>
                  <a:srgbClr val="FF0000"/>
                </a:solidFill>
              </a:rPr>
              <a:t>4 </a:t>
            </a:r>
            <a:r>
              <a:rPr lang="ru-RU" sz="1900" b="1" dirty="0" smtClean="0">
                <a:solidFill>
                  <a:srgbClr val="000000"/>
                </a:solidFill>
              </a:rPr>
              <a:t>случая</a:t>
            </a:r>
            <a:r>
              <a:rPr lang="ru-RU" sz="1900" b="1" dirty="0" smtClean="0">
                <a:solidFill>
                  <a:srgbClr val="FF0000"/>
                </a:solidFill>
              </a:rPr>
              <a:t> </a:t>
            </a:r>
            <a:r>
              <a:rPr lang="ru-RU" sz="1900" b="1" dirty="0">
                <a:solidFill>
                  <a:srgbClr val="000000"/>
                </a:solidFill>
              </a:rPr>
              <a:t>провала людей </a:t>
            </a:r>
            <a:r>
              <a:rPr lang="ru-RU" sz="1900" b="1" dirty="0" smtClean="0">
                <a:solidFill>
                  <a:srgbClr val="000000"/>
                </a:solidFill>
              </a:rPr>
              <a:t>и техники под лед.</a:t>
            </a:r>
            <a:endParaRPr lang="ru-RU" sz="1900" dirty="0">
              <a:solidFill>
                <a:srgbClr val="000000"/>
              </a:solidFill>
            </a:endParaRP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29"/>
            <a:ext cx="69850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76" name="Овал 275"/>
          <p:cNvSpPr>
            <a:spLocks noChangeAspect="1"/>
          </p:cNvSpPr>
          <p:nvPr/>
        </p:nvSpPr>
        <p:spPr>
          <a:xfrm>
            <a:off x="6615397" y="4397634"/>
            <a:ext cx="494223" cy="43520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8" name="Овал 277"/>
          <p:cNvSpPr>
            <a:spLocks noChangeAspect="1"/>
          </p:cNvSpPr>
          <p:nvPr/>
        </p:nvSpPr>
        <p:spPr>
          <a:xfrm>
            <a:off x="10207989" y="4457347"/>
            <a:ext cx="474687" cy="45905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0" name="Овал 279"/>
          <p:cNvSpPr>
            <a:spLocks noChangeAspect="1"/>
          </p:cNvSpPr>
          <p:nvPr/>
        </p:nvSpPr>
        <p:spPr>
          <a:xfrm>
            <a:off x="7427840" y="5089158"/>
            <a:ext cx="479572" cy="44032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1" y="4125349"/>
            <a:ext cx="96043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328"/>
            <a:ext cx="825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6" y="5542192"/>
            <a:ext cx="10033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6" y="3868173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5040314" y="3706800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428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1" y="7404328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169525" y="7169379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grpSp>
        <p:nvGrpSpPr>
          <p:cNvPr id="117" name="Группа 116"/>
          <p:cNvGrpSpPr/>
          <p:nvPr/>
        </p:nvGrpSpPr>
        <p:grpSpPr>
          <a:xfrm>
            <a:off x="509588" y="1219200"/>
            <a:ext cx="2157413" cy="2172188"/>
            <a:chOff x="509588" y="1219200"/>
            <a:chExt cx="2157413" cy="2172188"/>
          </a:xfrm>
        </p:grpSpPr>
        <p:grpSp>
          <p:nvGrpSpPr>
            <p:cNvPr id="118" name="Группа 269"/>
            <p:cNvGrpSpPr>
              <a:grpSpLocks/>
            </p:cNvGrpSpPr>
            <p:nvPr/>
          </p:nvGrpSpPr>
          <p:grpSpPr bwMode="auto">
            <a:xfrm>
              <a:off x="509588" y="1219200"/>
              <a:ext cx="2157413" cy="2172188"/>
              <a:chOff x="793774" y="7592968"/>
              <a:chExt cx="5140617" cy="2002272"/>
            </a:xfrm>
          </p:grpSpPr>
          <p:sp>
            <p:nvSpPr>
              <p:cNvPr id="125" name="Прямоугольник 124"/>
              <p:cNvSpPr/>
              <p:nvPr/>
            </p:nvSpPr>
            <p:spPr>
              <a:xfrm>
                <a:off x="793779" y="7600094"/>
                <a:ext cx="4921221" cy="1995146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26" name="Text Box 144"/>
              <p:cNvSpPr txBox="1">
                <a:spLocks noChangeArrowheads="1"/>
              </p:cNvSpPr>
              <p:nvPr/>
            </p:nvSpPr>
            <p:spPr bwMode="auto">
              <a:xfrm>
                <a:off x="793774" y="7592968"/>
                <a:ext cx="5140617" cy="826656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 dirty="0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 по отношению к возникшим происшествиям</a:t>
                </a:r>
              </a:p>
            </p:txBody>
          </p:sp>
        </p:grpSp>
        <p:sp>
          <p:nvSpPr>
            <p:cNvPr id="119" name="Прямоугольник 118"/>
            <p:cNvSpPr>
              <a:spLocks noChangeAspect="1"/>
            </p:cNvSpPr>
            <p:nvPr/>
          </p:nvSpPr>
          <p:spPr>
            <a:xfrm>
              <a:off x="646115" y="2590800"/>
              <a:ext cx="274637" cy="288925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1011239" y="2654298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121" name="Прямоугольник 120"/>
            <p:cNvSpPr>
              <a:spLocks noChangeAspect="1"/>
            </p:cNvSpPr>
            <p:nvPr/>
          </p:nvSpPr>
          <p:spPr>
            <a:xfrm>
              <a:off x="646115" y="2974975"/>
              <a:ext cx="274637" cy="290511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189" tIns="45604" rIns="91189" bIns="45604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Прямоугольник 121"/>
            <p:cNvSpPr/>
            <p:nvPr/>
          </p:nvSpPr>
          <p:spPr>
            <a:xfrm>
              <a:off x="1011239" y="3047998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sp>
          <p:nvSpPr>
            <p:cNvPr id="123" name="Прямоугольник 122"/>
            <p:cNvSpPr>
              <a:spLocks noChangeAspect="1"/>
            </p:cNvSpPr>
            <p:nvPr/>
          </p:nvSpPr>
          <p:spPr>
            <a:xfrm>
              <a:off x="646115" y="2124642"/>
              <a:ext cx="274637" cy="29051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212" tIns="45615" rIns="91212" bIns="45615"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1011239" y="2215029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 defTabSz="912110"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24" t="4079" r="60658" b="4092"/>
          <a:stretch>
            <a:fillRect/>
          </a:stretch>
        </p:blipFill>
        <p:spPr bwMode="auto">
          <a:xfrm>
            <a:off x="12699" y="838202"/>
            <a:ext cx="10579100" cy="8780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/>
              <a:t>МОДЕЛЬ РАЗВИТИЯ ОБСТАНОВКИ</a:t>
            </a:r>
          </a:p>
          <a:p>
            <a:r>
              <a:rPr lang="ru-RU" altLang="ru-RU"/>
              <a:t>(ПРОИСШЕСТВИЯ НА ВОДНЫХ ОБЪЕКТАХ) </a:t>
            </a:r>
            <a:endParaRPr lang="ru-RU"/>
          </a:p>
        </p:txBody>
      </p:sp>
      <p:sp>
        <p:nvSpPr>
          <p:cNvPr id="23556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43" tIns="45582" rIns="91143" bIns="45582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2" name="Полилиния 1"/>
          <p:cNvSpPr/>
          <p:nvPr/>
        </p:nvSpPr>
        <p:spPr>
          <a:xfrm>
            <a:off x="1" y="842965"/>
            <a:ext cx="6021387" cy="8788399"/>
          </a:xfrm>
          <a:custGeom>
            <a:avLst/>
            <a:gdLst>
              <a:gd name="connsiteX0" fmla="*/ 71252 w 6020790"/>
              <a:gd name="connsiteY0" fmla="*/ 201881 h 8787740"/>
              <a:gd name="connsiteX1" fmla="*/ 415636 w 6020790"/>
              <a:gd name="connsiteY1" fmla="*/ 273133 h 8787740"/>
              <a:gd name="connsiteX2" fmla="*/ 510639 w 6020790"/>
              <a:gd name="connsiteY2" fmla="*/ 190005 h 8787740"/>
              <a:gd name="connsiteX3" fmla="*/ 581891 w 6020790"/>
              <a:gd name="connsiteY3" fmla="*/ 95003 h 8787740"/>
              <a:gd name="connsiteX4" fmla="*/ 688769 w 6020790"/>
              <a:gd name="connsiteY4" fmla="*/ 106878 h 8787740"/>
              <a:gd name="connsiteX5" fmla="*/ 938151 w 6020790"/>
              <a:gd name="connsiteY5" fmla="*/ 118753 h 8787740"/>
              <a:gd name="connsiteX6" fmla="*/ 1116281 w 6020790"/>
              <a:gd name="connsiteY6" fmla="*/ 95003 h 8787740"/>
              <a:gd name="connsiteX7" fmla="*/ 1163782 w 6020790"/>
              <a:gd name="connsiteY7" fmla="*/ 225631 h 8787740"/>
              <a:gd name="connsiteX8" fmla="*/ 1306286 w 6020790"/>
              <a:gd name="connsiteY8" fmla="*/ 225631 h 8787740"/>
              <a:gd name="connsiteX9" fmla="*/ 1436914 w 6020790"/>
              <a:gd name="connsiteY9" fmla="*/ 213756 h 8787740"/>
              <a:gd name="connsiteX10" fmla="*/ 1615044 w 6020790"/>
              <a:gd name="connsiteY10" fmla="*/ 201881 h 8787740"/>
              <a:gd name="connsiteX11" fmla="*/ 1900052 w 6020790"/>
              <a:gd name="connsiteY11" fmla="*/ 570016 h 8787740"/>
              <a:gd name="connsiteX12" fmla="*/ 2101932 w 6020790"/>
              <a:gd name="connsiteY12" fmla="*/ 617517 h 8787740"/>
              <a:gd name="connsiteX13" fmla="*/ 2351314 w 6020790"/>
              <a:gd name="connsiteY13" fmla="*/ 570016 h 8787740"/>
              <a:gd name="connsiteX14" fmla="*/ 2612571 w 6020790"/>
              <a:gd name="connsiteY14" fmla="*/ 570016 h 8787740"/>
              <a:gd name="connsiteX15" fmla="*/ 2766951 w 6020790"/>
              <a:gd name="connsiteY15" fmla="*/ 712520 h 8787740"/>
              <a:gd name="connsiteX16" fmla="*/ 2897579 w 6020790"/>
              <a:gd name="connsiteY16" fmla="*/ 712520 h 8787740"/>
              <a:gd name="connsiteX17" fmla="*/ 3277590 w 6020790"/>
              <a:gd name="connsiteY17" fmla="*/ 676894 h 8787740"/>
              <a:gd name="connsiteX18" fmla="*/ 3586348 w 6020790"/>
              <a:gd name="connsiteY18" fmla="*/ 641268 h 8787740"/>
              <a:gd name="connsiteX19" fmla="*/ 3871356 w 6020790"/>
              <a:gd name="connsiteY19" fmla="*/ 724395 h 8787740"/>
              <a:gd name="connsiteX20" fmla="*/ 4180114 w 6020790"/>
              <a:gd name="connsiteY20" fmla="*/ 783771 h 8787740"/>
              <a:gd name="connsiteX21" fmla="*/ 4275117 w 6020790"/>
              <a:gd name="connsiteY21" fmla="*/ 641268 h 8787740"/>
              <a:gd name="connsiteX22" fmla="*/ 4334494 w 6020790"/>
              <a:gd name="connsiteY22" fmla="*/ 510639 h 8787740"/>
              <a:gd name="connsiteX23" fmla="*/ 4524499 w 6020790"/>
              <a:gd name="connsiteY23" fmla="*/ 522514 h 8787740"/>
              <a:gd name="connsiteX24" fmla="*/ 4667003 w 6020790"/>
              <a:gd name="connsiteY24" fmla="*/ 653143 h 8787740"/>
              <a:gd name="connsiteX25" fmla="*/ 4833257 w 6020790"/>
              <a:gd name="connsiteY25" fmla="*/ 629392 h 8787740"/>
              <a:gd name="connsiteX26" fmla="*/ 4928260 w 6020790"/>
              <a:gd name="connsiteY26" fmla="*/ 546265 h 8787740"/>
              <a:gd name="connsiteX27" fmla="*/ 4952010 w 6020790"/>
              <a:gd name="connsiteY27" fmla="*/ 439387 h 8787740"/>
              <a:gd name="connsiteX28" fmla="*/ 5260769 w 6020790"/>
              <a:gd name="connsiteY28" fmla="*/ 403761 h 8787740"/>
              <a:gd name="connsiteX29" fmla="*/ 5415148 w 6020790"/>
              <a:gd name="connsiteY29" fmla="*/ 593766 h 8787740"/>
              <a:gd name="connsiteX30" fmla="*/ 5569527 w 6020790"/>
              <a:gd name="connsiteY30" fmla="*/ 617517 h 8787740"/>
              <a:gd name="connsiteX31" fmla="*/ 5628904 w 6020790"/>
              <a:gd name="connsiteY31" fmla="*/ 534390 h 8787740"/>
              <a:gd name="connsiteX32" fmla="*/ 5712031 w 6020790"/>
              <a:gd name="connsiteY32" fmla="*/ 415636 h 8787740"/>
              <a:gd name="connsiteX33" fmla="*/ 5878286 w 6020790"/>
              <a:gd name="connsiteY33" fmla="*/ 142504 h 8787740"/>
              <a:gd name="connsiteX34" fmla="*/ 5807034 w 6020790"/>
              <a:gd name="connsiteY34" fmla="*/ 0 h 8787740"/>
              <a:gd name="connsiteX35" fmla="*/ 6020790 w 6020790"/>
              <a:gd name="connsiteY35" fmla="*/ 11875 h 8787740"/>
              <a:gd name="connsiteX36" fmla="*/ 5925787 w 6020790"/>
              <a:gd name="connsiteY36" fmla="*/ 380010 h 8787740"/>
              <a:gd name="connsiteX37" fmla="*/ 5842660 w 6020790"/>
              <a:gd name="connsiteY37" fmla="*/ 415636 h 8787740"/>
              <a:gd name="connsiteX38" fmla="*/ 5842660 w 6020790"/>
              <a:gd name="connsiteY38" fmla="*/ 593766 h 8787740"/>
              <a:gd name="connsiteX39" fmla="*/ 5747657 w 6020790"/>
              <a:gd name="connsiteY39" fmla="*/ 700644 h 8787740"/>
              <a:gd name="connsiteX40" fmla="*/ 5593278 w 6020790"/>
              <a:gd name="connsiteY40" fmla="*/ 736270 h 8787740"/>
              <a:gd name="connsiteX41" fmla="*/ 5355771 w 6020790"/>
              <a:gd name="connsiteY41" fmla="*/ 771896 h 8787740"/>
              <a:gd name="connsiteX42" fmla="*/ 5058888 w 6020790"/>
              <a:gd name="connsiteY42" fmla="*/ 736270 h 8787740"/>
              <a:gd name="connsiteX43" fmla="*/ 4880758 w 6020790"/>
              <a:gd name="connsiteY43" fmla="*/ 831273 h 8787740"/>
              <a:gd name="connsiteX44" fmla="*/ 4797631 w 6020790"/>
              <a:gd name="connsiteY44" fmla="*/ 878774 h 8787740"/>
              <a:gd name="connsiteX45" fmla="*/ 4940135 w 6020790"/>
              <a:gd name="connsiteY45" fmla="*/ 1092530 h 8787740"/>
              <a:gd name="connsiteX46" fmla="*/ 4975761 w 6020790"/>
              <a:gd name="connsiteY46" fmla="*/ 1318161 h 8787740"/>
              <a:gd name="connsiteX47" fmla="*/ 4857008 w 6020790"/>
              <a:gd name="connsiteY47" fmla="*/ 1484416 h 8787740"/>
              <a:gd name="connsiteX48" fmla="*/ 4963886 w 6020790"/>
              <a:gd name="connsiteY48" fmla="*/ 1638795 h 8787740"/>
              <a:gd name="connsiteX49" fmla="*/ 5023262 w 6020790"/>
              <a:gd name="connsiteY49" fmla="*/ 1816925 h 8787740"/>
              <a:gd name="connsiteX50" fmla="*/ 4963886 w 6020790"/>
              <a:gd name="connsiteY50" fmla="*/ 1935678 h 8787740"/>
              <a:gd name="connsiteX51" fmla="*/ 4702629 w 6020790"/>
              <a:gd name="connsiteY51" fmla="*/ 1769423 h 8787740"/>
              <a:gd name="connsiteX52" fmla="*/ 4690753 w 6020790"/>
              <a:gd name="connsiteY52" fmla="*/ 1923803 h 8787740"/>
              <a:gd name="connsiteX53" fmla="*/ 4904509 w 6020790"/>
              <a:gd name="connsiteY53" fmla="*/ 2042556 h 8787740"/>
              <a:gd name="connsiteX54" fmla="*/ 4821382 w 6020790"/>
              <a:gd name="connsiteY54" fmla="*/ 2125683 h 8787740"/>
              <a:gd name="connsiteX55" fmla="*/ 4655127 w 6020790"/>
              <a:gd name="connsiteY55" fmla="*/ 2113808 h 8787740"/>
              <a:gd name="connsiteX56" fmla="*/ 4631377 w 6020790"/>
              <a:gd name="connsiteY56" fmla="*/ 2220686 h 8787740"/>
              <a:gd name="connsiteX57" fmla="*/ 4631377 w 6020790"/>
              <a:gd name="connsiteY57" fmla="*/ 2315688 h 8787740"/>
              <a:gd name="connsiteX58" fmla="*/ 4726379 w 6020790"/>
              <a:gd name="connsiteY58" fmla="*/ 2363190 h 8787740"/>
              <a:gd name="connsiteX59" fmla="*/ 4773881 w 6020790"/>
              <a:gd name="connsiteY59" fmla="*/ 2375065 h 8787740"/>
              <a:gd name="connsiteX60" fmla="*/ 4773881 w 6020790"/>
              <a:gd name="connsiteY60" fmla="*/ 2375065 h 8787740"/>
              <a:gd name="connsiteX61" fmla="*/ 4797631 w 6020790"/>
              <a:gd name="connsiteY61" fmla="*/ 2470068 h 8787740"/>
              <a:gd name="connsiteX62" fmla="*/ 4750130 w 6020790"/>
              <a:gd name="connsiteY62" fmla="*/ 2553195 h 8787740"/>
              <a:gd name="connsiteX63" fmla="*/ 4797631 w 6020790"/>
              <a:gd name="connsiteY63" fmla="*/ 2648197 h 8787740"/>
              <a:gd name="connsiteX64" fmla="*/ 4631377 w 6020790"/>
              <a:gd name="connsiteY64" fmla="*/ 2719449 h 8787740"/>
              <a:gd name="connsiteX65" fmla="*/ 4548249 w 6020790"/>
              <a:gd name="connsiteY65" fmla="*/ 2695699 h 8787740"/>
              <a:gd name="connsiteX66" fmla="*/ 4453247 w 6020790"/>
              <a:gd name="connsiteY66" fmla="*/ 2802577 h 8787740"/>
              <a:gd name="connsiteX67" fmla="*/ 4465122 w 6020790"/>
              <a:gd name="connsiteY67" fmla="*/ 2933205 h 8787740"/>
              <a:gd name="connsiteX68" fmla="*/ 4417621 w 6020790"/>
              <a:gd name="connsiteY68" fmla="*/ 3016333 h 8787740"/>
              <a:gd name="connsiteX69" fmla="*/ 4298868 w 6020790"/>
              <a:gd name="connsiteY69" fmla="*/ 3075709 h 8787740"/>
              <a:gd name="connsiteX70" fmla="*/ 4251366 w 6020790"/>
              <a:gd name="connsiteY70" fmla="*/ 3277590 h 8787740"/>
              <a:gd name="connsiteX71" fmla="*/ 4227616 w 6020790"/>
              <a:gd name="connsiteY71" fmla="*/ 3384468 h 8787740"/>
              <a:gd name="connsiteX72" fmla="*/ 4239491 w 6020790"/>
              <a:gd name="connsiteY72" fmla="*/ 3491346 h 8787740"/>
              <a:gd name="connsiteX73" fmla="*/ 4108862 w 6020790"/>
              <a:gd name="connsiteY73" fmla="*/ 3562597 h 8787740"/>
              <a:gd name="connsiteX74" fmla="*/ 4073236 w 6020790"/>
              <a:gd name="connsiteY74" fmla="*/ 3752603 h 8787740"/>
              <a:gd name="connsiteX75" fmla="*/ 3978234 w 6020790"/>
              <a:gd name="connsiteY75" fmla="*/ 3871356 h 8787740"/>
              <a:gd name="connsiteX76" fmla="*/ 3788229 w 6020790"/>
              <a:gd name="connsiteY76" fmla="*/ 4085112 h 8787740"/>
              <a:gd name="connsiteX77" fmla="*/ 3752603 w 6020790"/>
              <a:gd name="connsiteY77" fmla="*/ 4263242 h 8787740"/>
              <a:gd name="connsiteX78" fmla="*/ 3800104 w 6020790"/>
              <a:gd name="connsiteY78" fmla="*/ 4465122 h 8787740"/>
              <a:gd name="connsiteX79" fmla="*/ 3681351 w 6020790"/>
              <a:gd name="connsiteY79" fmla="*/ 4690753 h 8787740"/>
              <a:gd name="connsiteX80" fmla="*/ 3835730 w 6020790"/>
              <a:gd name="connsiteY80" fmla="*/ 5035138 h 8787740"/>
              <a:gd name="connsiteX81" fmla="*/ 3978234 w 6020790"/>
              <a:gd name="connsiteY81" fmla="*/ 5522026 h 8787740"/>
              <a:gd name="connsiteX82" fmla="*/ 3966358 w 6020790"/>
              <a:gd name="connsiteY82" fmla="*/ 5783283 h 8787740"/>
              <a:gd name="connsiteX83" fmla="*/ 4096987 w 6020790"/>
              <a:gd name="connsiteY83" fmla="*/ 6092042 h 8787740"/>
              <a:gd name="connsiteX84" fmla="*/ 4251366 w 6020790"/>
              <a:gd name="connsiteY84" fmla="*/ 6567055 h 8787740"/>
              <a:gd name="connsiteX85" fmla="*/ 4298868 w 6020790"/>
              <a:gd name="connsiteY85" fmla="*/ 6768935 h 8787740"/>
              <a:gd name="connsiteX86" fmla="*/ 4536374 w 6020790"/>
              <a:gd name="connsiteY86" fmla="*/ 6935190 h 8787740"/>
              <a:gd name="connsiteX87" fmla="*/ 4536374 w 6020790"/>
              <a:gd name="connsiteY87" fmla="*/ 7184571 h 8787740"/>
              <a:gd name="connsiteX88" fmla="*/ 4785756 w 6020790"/>
              <a:gd name="connsiteY88" fmla="*/ 7505205 h 8787740"/>
              <a:gd name="connsiteX89" fmla="*/ 4940135 w 6020790"/>
              <a:gd name="connsiteY89" fmla="*/ 7861465 h 8787740"/>
              <a:gd name="connsiteX90" fmla="*/ 5248894 w 6020790"/>
              <a:gd name="connsiteY90" fmla="*/ 8122722 h 8787740"/>
              <a:gd name="connsiteX91" fmla="*/ 5367647 w 6020790"/>
              <a:gd name="connsiteY91" fmla="*/ 8431481 h 8787740"/>
              <a:gd name="connsiteX92" fmla="*/ 5628904 w 6020790"/>
              <a:gd name="connsiteY92" fmla="*/ 8704613 h 8787740"/>
              <a:gd name="connsiteX93" fmla="*/ 5688281 w 6020790"/>
              <a:gd name="connsiteY93" fmla="*/ 8787740 h 8787740"/>
              <a:gd name="connsiteX94" fmla="*/ 3954483 w 6020790"/>
              <a:gd name="connsiteY94" fmla="*/ 8763990 h 8787740"/>
              <a:gd name="connsiteX95" fmla="*/ 4132613 w 6020790"/>
              <a:gd name="connsiteY95" fmla="*/ 8360229 h 8787740"/>
              <a:gd name="connsiteX96" fmla="*/ 4251366 w 6020790"/>
              <a:gd name="connsiteY96" fmla="*/ 7992094 h 8787740"/>
              <a:gd name="connsiteX97" fmla="*/ 4144488 w 6020790"/>
              <a:gd name="connsiteY97" fmla="*/ 7469579 h 8787740"/>
              <a:gd name="connsiteX98" fmla="*/ 3990109 w 6020790"/>
              <a:gd name="connsiteY98" fmla="*/ 7125195 h 8787740"/>
              <a:gd name="connsiteX99" fmla="*/ 3823855 w 6020790"/>
              <a:gd name="connsiteY99" fmla="*/ 6685808 h 8787740"/>
              <a:gd name="connsiteX100" fmla="*/ 3550722 w 6020790"/>
              <a:gd name="connsiteY100" fmla="*/ 6258296 h 8787740"/>
              <a:gd name="connsiteX101" fmla="*/ 3420094 w 6020790"/>
              <a:gd name="connsiteY101" fmla="*/ 5866410 h 8787740"/>
              <a:gd name="connsiteX102" fmla="*/ 3289465 w 6020790"/>
              <a:gd name="connsiteY102" fmla="*/ 5462649 h 8787740"/>
              <a:gd name="connsiteX103" fmla="*/ 3158836 w 6020790"/>
              <a:gd name="connsiteY103" fmla="*/ 4975761 h 8787740"/>
              <a:gd name="connsiteX104" fmla="*/ 3111335 w 6020790"/>
              <a:gd name="connsiteY104" fmla="*/ 4655127 h 8787740"/>
              <a:gd name="connsiteX105" fmla="*/ 3111335 w 6020790"/>
              <a:gd name="connsiteY105" fmla="*/ 4263242 h 8787740"/>
              <a:gd name="connsiteX106" fmla="*/ 3182587 w 6020790"/>
              <a:gd name="connsiteY106" fmla="*/ 3978234 h 8787740"/>
              <a:gd name="connsiteX107" fmla="*/ 3313216 w 6020790"/>
              <a:gd name="connsiteY107" fmla="*/ 3550722 h 8787740"/>
              <a:gd name="connsiteX108" fmla="*/ 3265714 w 6020790"/>
              <a:gd name="connsiteY108" fmla="*/ 3265714 h 8787740"/>
              <a:gd name="connsiteX109" fmla="*/ 3348842 w 6020790"/>
              <a:gd name="connsiteY109" fmla="*/ 3028208 h 8787740"/>
              <a:gd name="connsiteX110" fmla="*/ 3384468 w 6020790"/>
              <a:gd name="connsiteY110" fmla="*/ 2873829 h 8787740"/>
              <a:gd name="connsiteX111" fmla="*/ 3479470 w 6020790"/>
              <a:gd name="connsiteY111" fmla="*/ 2636322 h 8787740"/>
              <a:gd name="connsiteX112" fmla="*/ 3538847 w 6020790"/>
              <a:gd name="connsiteY112" fmla="*/ 2220686 h 8787740"/>
              <a:gd name="connsiteX113" fmla="*/ 3621974 w 6020790"/>
              <a:gd name="connsiteY113" fmla="*/ 1698171 h 8787740"/>
              <a:gd name="connsiteX114" fmla="*/ 3515096 w 6020790"/>
              <a:gd name="connsiteY114" fmla="*/ 1270660 h 8787740"/>
              <a:gd name="connsiteX115" fmla="*/ 3277590 w 6020790"/>
              <a:gd name="connsiteY115" fmla="*/ 1175657 h 8787740"/>
              <a:gd name="connsiteX116" fmla="*/ 2719449 w 6020790"/>
              <a:gd name="connsiteY116" fmla="*/ 1151907 h 8787740"/>
              <a:gd name="connsiteX117" fmla="*/ 2090057 w 6020790"/>
              <a:gd name="connsiteY117" fmla="*/ 1151907 h 8787740"/>
              <a:gd name="connsiteX118" fmla="*/ 1864426 w 6020790"/>
              <a:gd name="connsiteY118" fmla="*/ 1246909 h 8787740"/>
              <a:gd name="connsiteX119" fmla="*/ 1686296 w 6020790"/>
              <a:gd name="connsiteY119" fmla="*/ 1294410 h 8787740"/>
              <a:gd name="connsiteX120" fmla="*/ 1543792 w 6020790"/>
              <a:gd name="connsiteY120" fmla="*/ 1187533 h 8787740"/>
              <a:gd name="connsiteX121" fmla="*/ 1140031 w 6020790"/>
              <a:gd name="connsiteY121" fmla="*/ 1187533 h 8787740"/>
              <a:gd name="connsiteX122" fmla="*/ 783771 w 6020790"/>
              <a:gd name="connsiteY122" fmla="*/ 1104405 h 8787740"/>
              <a:gd name="connsiteX123" fmla="*/ 237506 w 6020790"/>
              <a:gd name="connsiteY123" fmla="*/ 1045029 h 8787740"/>
              <a:gd name="connsiteX124" fmla="*/ 11875 w 6020790"/>
              <a:gd name="connsiteY124" fmla="*/ 1056904 h 8787740"/>
              <a:gd name="connsiteX125" fmla="*/ 0 w 6020790"/>
              <a:gd name="connsiteY125" fmla="*/ 178130 h 8787740"/>
              <a:gd name="connsiteX126" fmla="*/ 71252 w 6020790"/>
              <a:gd name="connsiteY126" fmla="*/ 201881 h 8787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6020790" h="8787740">
                <a:moveTo>
                  <a:pt x="71252" y="201881"/>
                </a:moveTo>
                <a:lnTo>
                  <a:pt x="415636" y="273133"/>
                </a:lnTo>
                <a:lnTo>
                  <a:pt x="510639" y="190005"/>
                </a:lnTo>
                <a:lnTo>
                  <a:pt x="581891" y="95003"/>
                </a:lnTo>
                <a:lnTo>
                  <a:pt x="688769" y="106878"/>
                </a:lnTo>
                <a:lnTo>
                  <a:pt x="938151" y="118753"/>
                </a:lnTo>
                <a:lnTo>
                  <a:pt x="1116281" y="95003"/>
                </a:lnTo>
                <a:lnTo>
                  <a:pt x="1163782" y="225631"/>
                </a:lnTo>
                <a:lnTo>
                  <a:pt x="1306286" y="225631"/>
                </a:lnTo>
                <a:lnTo>
                  <a:pt x="1436914" y="213756"/>
                </a:lnTo>
                <a:lnTo>
                  <a:pt x="1615044" y="201881"/>
                </a:lnTo>
                <a:lnTo>
                  <a:pt x="1900052" y="570016"/>
                </a:lnTo>
                <a:lnTo>
                  <a:pt x="2101932" y="617517"/>
                </a:lnTo>
                <a:lnTo>
                  <a:pt x="2351314" y="570016"/>
                </a:lnTo>
                <a:lnTo>
                  <a:pt x="2612571" y="570016"/>
                </a:lnTo>
                <a:lnTo>
                  <a:pt x="2766951" y="712520"/>
                </a:lnTo>
                <a:lnTo>
                  <a:pt x="2897579" y="712520"/>
                </a:lnTo>
                <a:lnTo>
                  <a:pt x="3277590" y="676894"/>
                </a:lnTo>
                <a:lnTo>
                  <a:pt x="3586348" y="641268"/>
                </a:lnTo>
                <a:lnTo>
                  <a:pt x="3871356" y="724395"/>
                </a:lnTo>
                <a:lnTo>
                  <a:pt x="4180114" y="783771"/>
                </a:lnTo>
                <a:lnTo>
                  <a:pt x="4275117" y="641268"/>
                </a:lnTo>
                <a:lnTo>
                  <a:pt x="4334494" y="510639"/>
                </a:lnTo>
                <a:lnTo>
                  <a:pt x="4524499" y="522514"/>
                </a:lnTo>
                <a:lnTo>
                  <a:pt x="4667003" y="653143"/>
                </a:lnTo>
                <a:lnTo>
                  <a:pt x="4833257" y="629392"/>
                </a:lnTo>
                <a:lnTo>
                  <a:pt x="4928260" y="546265"/>
                </a:lnTo>
                <a:lnTo>
                  <a:pt x="4952010" y="439387"/>
                </a:lnTo>
                <a:lnTo>
                  <a:pt x="5260769" y="403761"/>
                </a:lnTo>
                <a:lnTo>
                  <a:pt x="5415148" y="593766"/>
                </a:lnTo>
                <a:cubicBezTo>
                  <a:pt x="5537483" y="620952"/>
                  <a:pt x="5485531" y="617517"/>
                  <a:pt x="5569527" y="617517"/>
                </a:cubicBezTo>
                <a:lnTo>
                  <a:pt x="5628904" y="534390"/>
                </a:lnTo>
                <a:lnTo>
                  <a:pt x="5712031" y="415636"/>
                </a:lnTo>
                <a:lnTo>
                  <a:pt x="5878286" y="142504"/>
                </a:lnTo>
                <a:lnTo>
                  <a:pt x="5807034" y="0"/>
                </a:lnTo>
                <a:lnTo>
                  <a:pt x="6020790" y="11875"/>
                </a:lnTo>
                <a:lnTo>
                  <a:pt x="5925787" y="380010"/>
                </a:lnTo>
                <a:lnTo>
                  <a:pt x="5842660" y="415636"/>
                </a:lnTo>
                <a:lnTo>
                  <a:pt x="5842660" y="593766"/>
                </a:lnTo>
                <a:lnTo>
                  <a:pt x="5747657" y="700644"/>
                </a:lnTo>
                <a:lnTo>
                  <a:pt x="5593278" y="736270"/>
                </a:lnTo>
                <a:lnTo>
                  <a:pt x="5355771" y="771896"/>
                </a:lnTo>
                <a:lnTo>
                  <a:pt x="5058888" y="736270"/>
                </a:lnTo>
                <a:lnTo>
                  <a:pt x="4880758" y="831273"/>
                </a:lnTo>
                <a:lnTo>
                  <a:pt x="4797631" y="878774"/>
                </a:lnTo>
                <a:lnTo>
                  <a:pt x="4940135" y="1092530"/>
                </a:lnTo>
                <a:lnTo>
                  <a:pt x="4975761" y="1318161"/>
                </a:lnTo>
                <a:lnTo>
                  <a:pt x="4857008" y="1484416"/>
                </a:lnTo>
                <a:lnTo>
                  <a:pt x="4963886" y="1638795"/>
                </a:lnTo>
                <a:lnTo>
                  <a:pt x="5023262" y="1816925"/>
                </a:lnTo>
                <a:lnTo>
                  <a:pt x="4963886" y="1935678"/>
                </a:lnTo>
                <a:lnTo>
                  <a:pt x="4702629" y="1769423"/>
                </a:lnTo>
                <a:lnTo>
                  <a:pt x="4690753" y="1923803"/>
                </a:lnTo>
                <a:lnTo>
                  <a:pt x="4904509" y="2042556"/>
                </a:lnTo>
                <a:lnTo>
                  <a:pt x="4821382" y="2125683"/>
                </a:lnTo>
                <a:lnTo>
                  <a:pt x="4655127" y="2113808"/>
                </a:lnTo>
                <a:lnTo>
                  <a:pt x="4631377" y="2220686"/>
                </a:lnTo>
                <a:lnTo>
                  <a:pt x="4631377" y="2315688"/>
                </a:lnTo>
                <a:cubicBezTo>
                  <a:pt x="4663044" y="2331522"/>
                  <a:pt x="4693697" y="2349573"/>
                  <a:pt x="4726379" y="2363190"/>
                </a:cubicBezTo>
                <a:cubicBezTo>
                  <a:pt x="4741445" y="2369467"/>
                  <a:pt x="4773881" y="2375065"/>
                  <a:pt x="4773881" y="2375065"/>
                </a:cubicBezTo>
                <a:lnTo>
                  <a:pt x="4773881" y="2375065"/>
                </a:lnTo>
                <a:lnTo>
                  <a:pt x="4797631" y="2470068"/>
                </a:lnTo>
                <a:lnTo>
                  <a:pt x="4750130" y="2553195"/>
                </a:lnTo>
                <a:lnTo>
                  <a:pt x="4797631" y="2648197"/>
                </a:lnTo>
                <a:lnTo>
                  <a:pt x="4631377" y="2719449"/>
                </a:lnTo>
                <a:lnTo>
                  <a:pt x="4548249" y="2695699"/>
                </a:lnTo>
                <a:lnTo>
                  <a:pt x="4453247" y="2802577"/>
                </a:lnTo>
                <a:lnTo>
                  <a:pt x="4465122" y="2933205"/>
                </a:lnTo>
                <a:lnTo>
                  <a:pt x="4417621" y="3016333"/>
                </a:lnTo>
                <a:lnTo>
                  <a:pt x="4298868" y="3075709"/>
                </a:lnTo>
                <a:lnTo>
                  <a:pt x="4251366" y="3277590"/>
                </a:lnTo>
                <a:lnTo>
                  <a:pt x="4227616" y="3384468"/>
                </a:lnTo>
                <a:lnTo>
                  <a:pt x="4239491" y="3491346"/>
                </a:lnTo>
                <a:lnTo>
                  <a:pt x="4108862" y="3562597"/>
                </a:lnTo>
                <a:lnTo>
                  <a:pt x="4073236" y="3752603"/>
                </a:lnTo>
                <a:lnTo>
                  <a:pt x="3978234" y="3871356"/>
                </a:lnTo>
                <a:lnTo>
                  <a:pt x="3788229" y="4085112"/>
                </a:lnTo>
                <a:lnTo>
                  <a:pt x="3752603" y="4263242"/>
                </a:lnTo>
                <a:lnTo>
                  <a:pt x="3800104" y="4465122"/>
                </a:lnTo>
                <a:lnTo>
                  <a:pt x="3681351" y="4690753"/>
                </a:lnTo>
                <a:lnTo>
                  <a:pt x="3835730" y="5035138"/>
                </a:lnTo>
                <a:lnTo>
                  <a:pt x="3978234" y="5522026"/>
                </a:lnTo>
                <a:lnTo>
                  <a:pt x="3966358" y="5783283"/>
                </a:lnTo>
                <a:lnTo>
                  <a:pt x="4096987" y="6092042"/>
                </a:lnTo>
                <a:lnTo>
                  <a:pt x="4251366" y="6567055"/>
                </a:lnTo>
                <a:lnTo>
                  <a:pt x="4298868" y="6768935"/>
                </a:lnTo>
                <a:lnTo>
                  <a:pt x="4536374" y="6935190"/>
                </a:lnTo>
                <a:lnTo>
                  <a:pt x="4536374" y="7184571"/>
                </a:lnTo>
                <a:lnTo>
                  <a:pt x="4785756" y="7505205"/>
                </a:lnTo>
                <a:lnTo>
                  <a:pt x="4940135" y="7861465"/>
                </a:lnTo>
                <a:lnTo>
                  <a:pt x="5248894" y="8122722"/>
                </a:lnTo>
                <a:lnTo>
                  <a:pt x="5367647" y="8431481"/>
                </a:lnTo>
                <a:lnTo>
                  <a:pt x="5628904" y="8704613"/>
                </a:lnTo>
                <a:lnTo>
                  <a:pt x="5688281" y="8787740"/>
                </a:lnTo>
                <a:lnTo>
                  <a:pt x="3954483" y="8763990"/>
                </a:lnTo>
                <a:lnTo>
                  <a:pt x="4132613" y="8360229"/>
                </a:lnTo>
                <a:lnTo>
                  <a:pt x="4251366" y="7992094"/>
                </a:lnTo>
                <a:lnTo>
                  <a:pt x="4144488" y="7469579"/>
                </a:lnTo>
                <a:lnTo>
                  <a:pt x="3990109" y="7125195"/>
                </a:lnTo>
                <a:lnTo>
                  <a:pt x="3823855" y="6685808"/>
                </a:lnTo>
                <a:lnTo>
                  <a:pt x="3550722" y="6258296"/>
                </a:lnTo>
                <a:lnTo>
                  <a:pt x="3420094" y="5866410"/>
                </a:lnTo>
                <a:lnTo>
                  <a:pt x="3289465" y="5462649"/>
                </a:lnTo>
                <a:lnTo>
                  <a:pt x="3158836" y="4975761"/>
                </a:lnTo>
                <a:lnTo>
                  <a:pt x="3111335" y="4655127"/>
                </a:lnTo>
                <a:lnTo>
                  <a:pt x="3111335" y="4263242"/>
                </a:lnTo>
                <a:lnTo>
                  <a:pt x="3182587" y="3978234"/>
                </a:lnTo>
                <a:lnTo>
                  <a:pt x="3313216" y="3550722"/>
                </a:lnTo>
                <a:lnTo>
                  <a:pt x="3265714" y="3265714"/>
                </a:lnTo>
                <a:lnTo>
                  <a:pt x="3348842" y="3028208"/>
                </a:lnTo>
                <a:lnTo>
                  <a:pt x="3384468" y="2873829"/>
                </a:lnTo>
                <a:lnTo>
                  <a:pt x="3479470" y="2636322"/>
                </a:lnTo>
                <a:lnTo>
                  <a:pt x="3538847" y="2220686"/>
                </a:lnTo>
                <a:lnTo>
                  <a:pt x="3621974" y="1698171"/>
                </a:lnTo>
                <a:lnTo>
                  <a:pt x="3515096" y="1270660"/>
                </a:lnTo>
                <a:lnTo>
                  <a:pt x="3277590" y="1175657"/>
                </a:lnTo>
                <a:lnTo>
                  <a:pt x="2719449" y="1151907"/>
                </a:lnTo>
                <a:lnTo>
                  <a:pt x="2090057" y="1151907"/>
                </a:lnTo>
                <a:lnTo>
                  <a:pt x="1864426" y="1246909"/>
                </a:lnTo>
                <a:lnTo>
                  <a:pt x="1686296" y="1294410"/>
                </a:lnTo>
                <a:lnTo>
                  <a:pt x="1543792" y="1187533"/>
                </a:lnTo>
                <a:lnTo>
                  <a:pt x="1140031" y="1187533"/>
                </a:lnTo>
                <a:lnTo>
                  <a:pt x="783771" y="1104405"/>
                </a:lnTo>
                <a:lnTo>
                  <a:pt x="237506" y="1045029"/>
                </a:lnTo>
                <a:lnTo>
                  <a:pt x="11875" y="1056904"/>
                </a:lnTo>
                <a:lnTo>
                  <a:pt x="0" y="178130"/>
                </a:lnTo>
                <a:lnTo>
                  <a:pt x="71252" y="201881"/>
                </a:lnTo>
                <a:close/>
              </a:path>
            </a:pathLst>
          </a:custGeom>
          <a:pattFill prst="pct90">
            <a:fgClr>
              <a:srgbClr val="FFFFFF"/>
            </a:fgClr>
            <a:bgClr>
              <a:schemeClr val="bg1"/>
            </a:bgClr>
          </a:patt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0" tIns="45670" rIns="91330" bIns="45670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558" name="Text Box 182"/>
          <p:cNvSpPr txBox="1">
            <a:spLocks noChangeArrowheads="1"/>
          </p:cNvSpPr>
          <p:nvPr/>
        </p:nvSpPr>
        <p:spPr bwMode="auto">
          <a:xfrm>
            <a:off x="2133600" y="6411915"/>
            <a:ext cx="1246188" cy="26401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Гребни</a:t>
            </a:r>
          </a:p>
        </p:txBody>
      </p:sp>
      <p:sp>
        <p:nvSpPr>
          <p:cNvPr id="23559" name="Text Box 182"/>
          <p:cNvSpPr txBox="1">
            <a:spLocks noChangeArrowheads="1"/>
          </p:cNvSpPr>
          <p:nvPr/>
        </p:nvSpPr>
        <p:spPr bwMode="auto">
          <a:xfrm>
            <a:off x="2057401" y="4800600"/>
            <a:ext cx="1246188" cy="26401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Матюшино</a:t>
            </a:r>
          </a:p>
        </p:txBody>
      </p:sp>
      <p:sp>
        <p:nvSpPr>
          <p:cNvPr id="23560" name="Text Box 182"/>
          <p:cNvSpPr txBox="1">
            <a:spLocks noChangeArrowheads="1"/>
          </p:cNvSpPr>
          <p:nvPr/>
        </p:nvSpPr>
        <p:spPr bwMode="auto">
          <a:xfrm>
            <a:off x="3962400" y="4419600"/>
            <a:ext cx="1246188" cy="26401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Зеленый Бор</a:t>
            </a:r>
          </a:p>
        </p:txBody>
      </p:sp>
      <p:sp>
        <p:nvSpPr>
          <p:cNvPr id="23" name="Прямоугольная выноска 22"/>
          <p:cNvSpPr/>
          <p:nvPr/>
        </p:nvSpPr>
        <p:spPr>
          <a:xfrm>
            <a:off x="14288" y="8021638"/>
            <a:ext cx="5334000" cy="1579562"/>
          </a:xfrm>
          <a:prstGeom prst="wedgeRectCallout">
            <a:avLst>
              <a:gd name="adj1" fmla="val 19625"/>
              <a:gd name="adj2" fmla="val 11404"/>
            </a:avLst>
          </a:prstGeom>
          <a:solidFill>
            <a:sysClr val="window" lastClr="FFFFFF"/>
          </a:solidFill>
          <a:ln w="127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lIns="91330" tIns="45670" rIns="91330" bIns="45670" anchor="ctr"/>
          <a:lstStyle/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  <a:p>
            <a:pPr algn="ctr" defTabSz="91328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Опасный участок!</a:t>
            </a:r>
          </a:p>
          <a:p>
            <a:pPr algn="ctr" defTabSz="91328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Река Волга, Верхне-</a:t>
            </a:r>
            <a:r>
              <a:rPr lang="ru-RU" sz="1400" b="1" u="sng" kern="0" dirty="0" err="1">
                <a:solidFill>
                  <a:prstClr val="black"/>
                </a:solidFill>
                <a:cs typeface="Times New Roman" panose="02020603050405020304" pitchFamily="18" charset="0"/>
              </a:rPr>
              <a:t>Услонский</a:t>
            </a: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, </a:t>
            </a:r>
            <a:r>
              <a:rPr lang="ru-RU" sz="1400" b="1" u="sng" kern="0" dirty="0" err="1">
                <a:solidFill>
                  <a:prstClr val="black"/>
                </a:solidFill>
                <a:cs typeface="Times New Roman" panose="02020603050405020304" pitchFamily="18" charset="0"/>
              </a:rPr>
              <a:t>Лаишевский</a:t>
            </a: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 районы,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Строительство моста на трассе М-12,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kern="0" dirty="0">
                <a:solidFill>
                  <a:prstClr val="black"/>
                </a:solidFill>
                <a:cs typeface="Times New Roman" panose="02020603050405020304" pitchFamily="18" charset="0"/>
              </a:rPr>
              <a:t> Разрушение ледяного покрова судами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Места локации и передвижения судов: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каждые 3 часа (круглосуточно) по маршруту:  </a:t>
            </a:r>
            <a:b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</a:br>
            <a:r>
              <a:rPr lang="ru-RU" altLang="ru-RU" sz="1400" dirty="0">
                <a:solidFill>
                  <a:srgbClr val="000000"/>
                </a:solidFill>
                <a:cs typeface="Times New Roman" panose="02020603050405020304" pitchFamily="18" charset="0"/>
              </a:rPr>
              <a:t>База ООО Судоходная компания КАМА – н.п. Шеланга</a:t>
            </a:r>
            <a:endParaRPr lang="en-US" altLang="ru-RU" sz="1400" b="1" dirty="0">
              <a:solidFill>
                <a:srgbClr val="00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b="1" u="sng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  <a:p>
            <a:pPr algn="just" defTabSz="913289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3170239" y="2565400"/>
            <a:ext cx="1531937" cy="5486400"/>
          </a:xfrm>
          <a:custGeom>
            <a:avLst/>
            <a:gdLst>
              <a:gd name="connsiteX0" fmla="*/ 1484415 w 1531917"/>
              <a:gd name="connsiteY0" fmla="*/ 59377 h 5486400"/>
              <a:gd name="connsiteX1" fmla="*/ 1270659 w 1531917"/>
              <a:gd name="connsiteY1" fmla="*/ 0 h 5486400"/>
              <a:gd name="connsiteX2" fmla="*/ 1187532 w 1531917"/>
              <a:gd name="connsiteY2" fmla="*/ 106878 h 5486400"/>
              <a:gd name="connsiteX3" fmla="*/ 1033153 w 1531917"/>
              <a:gd name="connsiteY3" fmla="*/ 154379 h 5486400"/>
              <a:gd name="connsiteX4" fmla="*/ 1009402 w 1531917"/>
              <a:gd name="connsiteY4" fmla="*/ 249382 h 5486400"/>
              <a:gd name="connsiteX5" fmla="*/ 985652 w 1531917"/>
              <a:gd name="connsiteY5" fmla="*/ 403761 h 5486400"/>
              <a:gd name="connsiteX6" fmla="*/ 866898 w 1531917"/>
              <a:gd name="connsiteY6" fmla="*/ 498764 h 5486400"/>
              <a:gd name="connsiteX7" fmla="*/ 724394 w 1531917"/>
              <a:gd name="connsiteY7" fmla="*/ 629392 h 5486400"/>
              <a:gd name="connsiteX8" fmla="*/ 700644 w 1531917"/>
              <a:gd name="connsiteY8" fmla="*/ 795647 h 5486400"/>
              <a:gd name="connsiteX9" fmla="*/ 629392 w 1531917"/>
              <a:gd name="connsiteY9" fmla="*/ 938151 h 5486400"/>
              <a:gd name="connsiteX10" fmla="*/ 534389 w 1531917"/>
              <a:gd name="connsiteY10" fmla="*/ 997527 h 5486400"/>
              <a:gd name="connsiteX11" fmla="*/ 463137 w 1531917"/>
              <a:gd name="connsiteY11" fmla="*/ 1116281 h 5486400"/>
              <a:gd name="connsiteX12" fmla="*/ 439387 w 1531917"/>
              <a:gd name="connsiteY12" fmla="*/ 1294411 h 5486400"/>
              <a:gd name="connsiteX13" fmla="*/ 368135 w 1531917"/>
              <a:gd name="connsiteY13" fmla="*/ 1389413 h 5486400"/>
              <a:gd name="connsiteX14" fmla="*/ 273132 w 1531917"/>
              <a:gd name="connsiteY14" fmla="*/ 1425039 h 5486400"/>
              <a:gd name="connsiteX15" fmla="*/ 166254 w 1531917"/>
              <a:gd name="connsiteY15" fmla="*/ 1496291 h 5486400"/>
              <a:gd name="connsiteX16" fmla="*/ 130628 w 1531917"/>
              <a:gd name="connsiteY16" fmla="*/ 1626920 h 5486400"/>
              <a:gd name="connsiteX17" fmla="*/ 178130 w 1531917"/>
              <a:gd name="connsiteY17" fmla="*/ 1769424 h 5486400"/>
              <a:gd name="connsiteX18" fmla="*/ 83127 w 1531917"/>
              <a:gd name="connsiteY18" fmla="*/ 2173185 h 5486400"/>
              <a:gd name="connsiteX19" fmla="*/ 0 w 1531917"/>
              <a:gd name="connsiteY19" fmla="*/ 2493818 h 5486400"/>
              <a:gd name="connsiteX20" fmla="*/ 0 w 1531917"/>
              <a:gd name="connsiteY20" fmla="*/ 2945081 h 5486400"/>
              <a:gd name="connsiteX21" fmla="*/ 118753 w 1531917"/>
              <a:gd name="connsiteY21" fmla="*/ 3621974 h 5486400"/>
              <a:gd name="connsiteX22" fmla="*/ 403761 w 1531917"/>
              <a:gd name="connsiteY22" fmla="*/ 4405746 h 5486400"/>
              <a:gd name="connsiteX23" fmla="*/ 475013 w 1531917"/>
              <a:gd name="connsiteY23" fmla="*/ 4583875 h 5486400"/>
              <a:gd name="connsiteX24" fmla="*/ 700644 w 1531917"/>
              <a:gd name="connsiteY24" fmla="*/ 4892634 h 5486400"/>
              <a:gd name="connsiteX25" fmla="*/ 855023 w 1531917"/>
              <a:gd name="connsiteY25" fmla="*/ 5415148 h 5486400"/>
              <a:gd name="connsiteX26" fmla="*/ 997527 w 1531917"/>
              <a:gd name="connsiteY26" fmla="*/ 5486400 h 5486400"/>
              <a:gd name="connsiteX27" fmla="*/ 997527 w 1531917"/>
              <a:gd name="connsiteY27" fmla="*/ 5486400 h 5486400"/>
              <a:gd name="connsiteX28" fmla="*/ 1080654 w 1531917"/>
              <a:gd name="connsiteY28" fmla="*/ 5427024 h 5486400"/>
              <a:gd name="connsiteX29" fmla="*/ 1163782 w 1531917"/>
              <a:gd name="connsiteY29" fmla="*/ 5403273 h 5486400"/>
              <a:gd name="connsiteX30" fmla="*/ 1235033 w 1531917"/>
              <a:gd name="connsiteY30" fmla="*/ 5403273 h 5486400"/>
              <a:gd name="connsiteX31" fmla="*/ 1235033 w 1531917"/>
              <a:gd name="connsiteY31" fmla="*/ 5403273 h 5486400"/>
              <a:gd name="connsiteX32" fmla="*/ 1294410 w 1531917"/>
              <a:gd name="connsiteY32" fmla="*/ 5260769 h 5486400"/>
              <a:gd name="connsiteX33" fmla="*/ 1056904 w 1531917"/>
              <a:gd name="connsiteY33" fmla="*/ 5070764 h 5486400"/>
              <a:gd name="connsiteX34" fmla="*/ 748145 w 1531917"/>
              <a:gd name="connsiteY34" fmla="*/ 4085112 h 5486400"/>
              <a:gd name="connsiteX35" fmla="*/ 760020 w 1531917"/>
              <a:gd name="connsiteY35" fmla="*/ 3811979 h 5486400"/>
              <a:gd name="connsiteX36" fmla="*/ 439387 w 1531917"/>
              <a:gd name="connsiteY36" fmla="*/ 3004457 h 5486400"/>
              <a:gd name="connsiteX37" fmla="*/ 546265 w 1531917"/>
              <a:gd name="connsiteY37" fmla="*/ 2743200 h 5486400"/>
              <a:gd name="connsiteX38" fmla="*/ 498763 w 1531917"/>
              <a:gd name="connsiteY38" fmla="*/ 2434442 h 5486400"/>
              <a:gd name="connsiteX39" fmla="*/ 605641 w 1531917"/>
              <a:gd name="connsiteY39" fmla="*/ 2256312 h 5486400"/>
              <a:gd name="connsiteX40" fmla="*/ 795646 w 1531917"/>
              <a:gd name="connsiteY40" fmla="*/ 2078182 h 5486400"/>
              <a:gd name="connsiteX41" fmla="*/ 807522 w 1531917"/>
              <a:gd name="connsiteY41" fmla="*/ 1911927 h 5486400"/>
              <a:gd name="connsiteX42" fmla="*/ 985652 w 1531917"/>
              <a:gd name="connsiteY42" fmla="*/ 1769424 h 5486400"/>
              <a:gd name="connsiteX43" fmla="*/ 1021278 w 1531917"/>
              <a:gd name="connsiteY43" fmla="*/ 1389413 h 5486400"/>
              <a:gd name="connsiteX44" fmla="*/ 1140031 w 1531917"/>
              <a:gd name="connsiteY44" fmla="*/ 1235034 h 5486400"/>
              <a:gd name="connsiteX45" fmla="*/ 1258784 w 1531917"/>
              <a:gd name="connsiteY45" fmla="*/ 1199408 h 5486400"/>
              <a:gd name="connsiteX46" fmla="*/ 1270659 w 1531917"/>
              <a:gd name="connsiteY46" fmla="*/ 1009403 h 5486400"/>
              <a:gd name="connsiteX47" fmla="*/ 1401288 w 1531917"/>
              <a:gd name="connsiteY47" fmla="*/ 938151 h 5486400"/>
              <a:gd name="connsiteX48" fmla="*/ 1531917 w 1531917"/>
              <a:gd name="connsiteY48" fmla="*/ 961901 h 5486400"/>
              <a:gd name="connsiteX49" fmla="*/ 1531917 w 1531917"/>
              <a:gd name="connsiteY49" fmla="*/ 783772 h 5486400"/>
              <a:gd name="connsiteX50" fmla="*/ 1531917 w 1531917"/>
              <a:gd name="connsiteY50" fmla="*/ 783772 h 5486400"/>
              <a:gd name="connsiteX51" fmla="*/ 1365662 w 1531917"/>
              <a:gd name="connsiteY51" fmla="*/ 676894 h 5486400"/>
              <a:gd name="connsiteX52" fmla="*/ 1389413 w 1531917"/>
              <a:gd name="connsiteY52" fmla="*/ 475013 h 5486400"/>
              <a:gd name="connsiteX53" fmla="*/ 1436914 w 1531917"/>
              <a:gd name="connsiteY53" fmla="*/ 261257 h 5486400"/>
              <a:gd name="connsiteX54" fmla="*/ 1484415 w 1531917"/>
              <a:gd name="connsiteY54" fmla="*/ 59377 h 548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531917" h="5486400">
                <a:moveTo>
                  <a:pt x="1484415" y="59377"/>
                </a:moveTo>
                <a:lnTo>
                  <a:pt x="1270659" y="0"/>
                </a:lnTo>
                <a:lnTo>
                  <a:pt x="1187532" y="106878"/>
                </a:lnTo>
                <a:lnTo>
                  <a:pt x="1033153" y="154379"/>
                </a:lnTo>
                <a:lnTo>
                  <a:pt x="1009402" y="249382"/>
                </a:lnTo>
                <a:lnTo>
                  <a:pt x="985652" y="403761"/>
                </a:lnTo>
                <a:lnTo>
                  <a:pt x="866898" y="498764"/>
                </a:lnTo>
                <a:lnTo>
                  <a:pt x="724394" y="629392"/>
                </a:lnTo>
                <a:lnTo>
                  <a:pt x="700644" y="795647"/>
                </a:lnTo>
                <a:lnTo>
                  <a:pt x="629392" y="938151"/>
                </a:lnTo>
                <a:lnTo>
                  <a:pt x="534389" y="997527"/>
                </a:lnTo>
                <a:lnTo>
                  <a:pt x="463137" y="1116281"/>
                </a:lnTo>
                <a:lnTo>
                  <a:pt x="439387" y="1294411"/>
                </a:lnTo>
                <a:lnTo>
                  <a:pt x="368135" y="1389413"/>
                </a:lnTo>
                <a:lnTo>
                  <a:pt x="273132" y="1425039"/>
                </a:lnTo>
                <a:lnTo>
                  <a:pt x="166254" y="1496291"/>
                </a:lnTo>
                <a:lnTo>
                  <a:pt x="130628" y="1626920"/>
                </a:lnTo>
                <a:lnTo>
                  <a:pt x="178130" y="1769424"/>
                </a:lnTo>
                <a:lnTo>
                  <a:pt x="83127" y="2173185"/>
                </a:lnTo>
                <a:lnTo>
                  <a:pt x="0" y="2493818"/>
                </a:lnTo>
                <a:lnTo>
                  <a:pt x="0" y="2945081"/>
                </a:lnTo>
                <a:lnTo>
                  <a:pt x="118753" y="3621974"/>
                </a:lnTo>
                <a:lnTo>
                  <a:pt x="403761" y="4405746"/>
                </a:lnTo>
                <a:lnTo>
                  <a:pt x="475013" y="4583875"/>
                </a:lnTo>
                <a:lnTo>
                  <a:pt x="700644" y="4892634"/>
                </a:lnTo>
                <a:lnTo>
                  <a:pt x="855023" y="5415148"/>
                </a:lnTo>
                <a:lnTo>
                  <a:pt x="997527" y="5486400"/>
                </a:lnTo>
                <a:lnTo>
                  <a:pt x="997527" y="5486400"/>
                </a:lnTo>
                <a:lnTo>
                  <a:pt x="1080654" y="5427024"/>
                </a:lnTo>
                <a:lnTo>
                  <a:pt x="1163782" y="5403273"/>
                </a:lnTo>
                <a:lnTo>
                  <a:pt x="1235033" y="5403273"/>
                </a:lnTo>
                <a:lnTo>
                  <a:pt x="1235033" y="5403273"/>
                </a:lnTo>
                <a:lnTo>
                  <a:pt x="1294410" y="5260769"/>
                </a:lnTo>
                <a:lnTo>
                  <a:pt x="1056904" y="5070764"/>
                </a:lnTo>
                <a:lnTo>
                  <a:pt x="748145" y="4085112"/>
                </a:lnTo>
                <a:lnTo>
                  <a:pt x="760020" y="3811979"/>
                </a:lnTo>
                <a:lnTo>
                  <a:pt x="439387" y="3004457"/>
                </a:lnTo>
                <a:lnTo>
                  <a:pt x="546265" y="2743200"/>
                </a:lnTo>
                <a:lnTo>
                  <a:pt x="498763" y="2434442"/>
                </a:lnTo>
                <a:lnTo>
                  <a:pt x="605641" y="2256312"/>
                </a:lnTo>
                <a:lnTo>
                  <a:pt x="795646" y="2078182"/>
                </a:lnTo>
                <a:lnTo>
                  <a:pt x="807522" y="1911927"/>
                </a:lnTo>
                <a:lnTo>
                  <a:pt x="985652" y="1769424"/>
                </a:lnTo>
                <a:lnTo>
                  <a:pt x="1021278" y="1389413"/>
                </a:lnTo>
                <a:lnTo>
                  <a:pt x="1140031" y="1235034"/>
                </a:lnTo>
                <a:lnTo>
                  <a:pt x="1258784" y="1199408"/>
                </a:lnTo>
                <a:lnTo>
                  <a:pt x="1270659" y="1009403"/>
                </a:lnTo>
                <a:lnTo>
                  <a:pt x="1401288" y="938151"/>
                </a:lnTo>
                <a:lnTo>
                  <a:pt x="1531917" y="961901"/>
                </a:lnTo>
                <a:lnTo>
                  <a:pt x="1531917" y="783772"/>
                </a:lnTo>
                <a:lnTo>
                  <a:pt x="1531917" y="783772"/>
                </a:lnTo>
                <a:lnTo>
                  <a:pt x="1365662" y="676894"/>
                </a:lnTo>
                <a:lnTo>
                  <a:pt x="1389413" y="475013"/>
                </a:lnTo>
                <a:lnTo>
                  <a:pt x="1436914" y="261257"/>
                </a:lnTo>
                <a:lnTo>
                  <a:pt x="1484415" y="59377"/>
                </a:lnTo>
                <a:close/>
              </a:path>
            </a:pathLst>
          </a:custGeom>
          <a:solidFill>
            <a:srgbClr val="00B0F0">
              <a:alpha val="83000"/>
            </a:srgbClr>
          </a:solidFill>
          <a:ln>
            <a:solidFill>
              <a:srgbClr val="FF0000">
                <a:alpha val="37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0" tIns="45670" rIns="91330" bIns="45670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563" name="Text Box 182"/>
          <p:cNvSpPr txBox="1">
            <a:spLocks noChangeArrowheads="1"/>
          </p:cNvSpPr>
          <p:nvPr/>
        </p:nvSpPr>
        <p:spPr bwMode="auto">
          <a:xfrm>
            <a:off x="4422777" y="1905002"/>
            <a:ext cx="2282825" cy="464072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>
                <a:solidFill>
                  <a:srgbClr val="000000"/>
                </a:solidFill>
                <a:cs typeface="Times New Roman" pitchFamily="18" charset="0"/>
              </a:rPr>
              <a:t>База ООО Судоходная Компания Кама</a:t>
            </a:r>
          </a:p>
        </p:txBody>
      </p:sp>
      <p:sp>
        <p:nvSpPr>
          <p:cNvPr id="4" name="Овал 3"/>
          <p:cNvSpPr/>
          <p:nvPr/>
        </p:nvSpPr>
        <p:spPr>
          <a:xfrm>
            <a:off x="4710115" y="2565399"/>
            <a:ext cx="333375" cy="304801"/>
          </a:xfrm>
          <a:prstGeom prst="ellipse">
            <a:avLst/>
          </a:prstGeom>
          <a:solidFill>
            <a:srgbClr val="FF0000"/>
          </a:solidFill>
          <a:ln>
            <a:solidFill>
              <a:srgbClr val="D7D7D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30" tIns="45670" rIns="91330" bIns="45670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565" name="Text Box 182"/>
          <p:cNvSpPr txBox="1">
            <a:spLocks noChangeArrowheads="1"/>
          </p:cNvSpPr>
          <p:nvPr/>
        </p:nvSpPr>
        <p:spPr bwMode="auto">
          <a:xfrm>
            <a:off x="2681288" y="7640639"/>
            <a:ext cx="1246188" cy="26401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Шеланга</a:t>
            </a:r>
          </a:p>
        </p:txBody>
      </p:sp>
      <p:sp>
        <p:nvSpPr>
          <p:cNvPr id="21" name="Прямоугольник 20"/>
          <p:cNvSpPr/>
          <p:nvPr/>
        </p:nvSpPr>
        <p:spPr>
          <a:xfrm>
            <a:off x="6858000" y="5105400"/>
            <a:ext cx="5943601" cy="727074"/>
          </a:xfrm>
          <a:prstGeom prst="rect">
            <a:avLst/>
          </a:prstGeom>
          <a:solidFill>
            <a:srgbClr val="4472C4">
              <a:lumMod val="40000"/>
              <a:lumOff val="60000"/>
            </a:srgbClr>
          </a:solidFill>
          <a:ln w="190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51322" tIns="25657" rIns="51322" bIns="25657" anchor="ctr"/>
          <a:lstStyle/>
          <a:p>
            <a:pPr algn="ctr" defTabSz="68473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Обзорный космический снимок </a:t>
            </a:r>
          </a:p>
          <a:p>
            <a:pPr algn="ctr" defTabSz="68473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Спутник </a:t>
            </a:r>
            <a:r>
              <a:rPr lang="en-US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Sentinel-2</a:t>
            </a:r>
            <a:endParaRPr lang="ru-RU" sz="2000" kern="0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2190749" y="3149601"/>
            <a:ext cx="3111500" cy="42672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45" tIns="45677" rIns="91345" bIns="45677" anchor="ctr"/>
          <a:lstStyle/>
          <a:p>
            <a:pPr algn="ctr">
              <a:defRPr/>
            </a:pPr>
            <a:endParaRPr lang="ru-RU"/>
          </a:p>
        </p:txBody>
      </p:sp>
      <p:cxnSp>
        <p:nvCxnSpPr>
          <p:cNvPr id="30" name="Прямая соединительная линия 29"/>
          <p:cNvCxnSpPr/>
          <p:nvPr/>
        </p:nvCxnSpPr>
        <p:spPr>
          <a:xfrm flipH="1">
            <a:off x="5302249" y="6411912"/>
            <a:ext cx="155575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единительная линия 34"/>
          <p:cNvCxnSpPr/>
          <p:nvPr/>
        </p:nvCxnSpPr>
        <p:spPr>
          <a:xfrm flipH="1">
            <a:off x="5302249" y="4267200"/>
            <a:ext cx="1555750" cy="0"/>
          </a:xfrm>
          <a:prstGeom prst="line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Прямоугольник 32"/>
          <p:cNvSpPr/>
          <p:nvPr/>
        </p:nvSpPr>
        <p:spPr>
          <a:xfrm>
            <a:off x="6858000" y="884239"/>
            <a:ext cx="5943601" cy="609599"/>
          </a:xfrm>
          <a:prstGeom prst="rect">
            <a:avLst/>
          </a:prstGeom>
          <a:solidFill>
            <a:srgbClr val="4472C4">
              <a:lumMod val="40000"/>
              <a:lumOff val="60000"/>
            </a:srgbClr>
          </a:solidFill>
          <a:ln w="1905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51322" tIns="25657" rIns="51322" bIns="25657" anchor="ctr"/>
          <a:lstStyle/>
          <a:p>
            <a:pPr algn="ctr" defTabSz="68473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kern="0" dirty="0">
                <a:solidFill>
                  <a:srgbClr val="000000"/>
                </a:solidFill>
                <a:cs typeface="Times New Roman" panose="02020603050405020304" pitchFamily="18" charset="0"/>
              </a:rPr>
              <a:t>Мониторинг движения судов  (ИС «КИИС Море»)</a:t>
            </a:r>
          </a:p>
        </p:txBody>
      </p:sp>
      <p:pic>
        <p:nvPicPr>
          <p:cNvPr id="2357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1536700"/>
            <a:ext cx="5943601" cy="35274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9" t="8849" r="60420" b="6666"/>
          <a:stretch/>
        </p:blipFill>
        <p:spPr bwMode="auto">
          <a:xfrm>
            <a:off x="6895530" y="5892421"/>
            <a:ext cx="5906070" cy="3731181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3571" name="Text Box 182"/>
          <p:cNvSpPr txBox="1">
            <a:spLocks noChangeArrowheads="1"/>
          </p:cNvSpPr>
          <p:nvPr/>
        </p:nvSpPr>
        <p:spPr bwMode="auto">
          <a:xfrm>
            <a:off x="8763000" y="7152784"/>
            <a:ext cx="1447800" cy="264017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 dirty="0">
                <a:solidFill>
                  <a:srgbClr val="000000"/>
                </a:solidFill>
                <a:cs typeface="Times New Roman" pitchFamily="18" charset="0"/>
              </a:rPr>
              <a:t>Промоины</a:t>
            </a:r>
          </a:p>
        </p:txBody>
      </p:sp>
      <p:cxnSp>
        <p:nvCxnSpPr>
          <p:cNvPr id="9" name="Прямая со стрелкой 8"/>
          <p:cNvCxnSpPr/>
          <p:nvPr/>
        </p:nvCxnSpPr>
        <p:spPr>
          <a:xfrm>
            <a:off x="10210800" y="7284792"/>
            <a:ext cx="228600" cy="355847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 стрелкой 21"/>
          <p:cNvCxnSpPr/>
          <p:nvPr/>
        </p:nvCxnSpPr>
        <p:spPr>
          <a:xfrm flipV="1">
            <a:off x="10210800" y="6858000"/>
            <a:ext cx="1066800" cy="426792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 стрелкой 26"/>
          <p:cNvCxnSpPr/>
          <p:nvPr/>
        </p:nvCxnSpPr>
        <p:spPr>
          <a:xfrm>
            <a:off x="10572749" y="6524645"/>
            <a:ext cx="552451" cy="112711"/>
          </a:xfrm>
          <a:prstGeom prst="straightConnector1">
            <a:avLst/>
          </a:prstGeom>
          <a:ln w="285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 Box 182"/>
          <p:cNvSpPr txBox="1">
            <a:spLocks noChangeArrowheads="1"/>
          </p:cNvSpPr>
          <p:nvPr/>
        </p:nvSpPr>
        <p:spPr bwMode="auto">
          <a:xfrm>
            <a:off x="9124665" y="6313283"/>
            <a:ext cx="1447800" cy="264017"/>
          </a:xfrm>
          <a:prstGeom prst="rect">
            <a:avLst/>
          </a:pr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344" tIns="31672" rIns="63344" bIns="31672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i="1" dirty="0" smtClean="0">
                <a:solidFill>
                  <a:srgbClr val="000000"/>
                </a:solidFill>
                <a:cs typeface="Times New Roman" pitchFamily="18" charset="0"/>
              </a:rPr>
              <a:t>Майна</a:t>
            </a:r>
            <a:endParaRPr lang="ru-RU" altLang="ru-RU" b="1" i="1" dirty="0">
              <a:solidFill>
                <a:srgbClr val="00000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3305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534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(ПОКАЗАТЕЛИ ОПАСНОСТЕЙ ОТНАСИТЕЛЬНО СТАТИСТИЧЕСКИХ ДАННЫХ </a:t>
            </a:r>
          </a:p>
          <a:p>
            <a:r>
              <a:rPr lang="ru-RU" altLang="ru-RU" dirty="0"/>
              <a:t>ПРОИСШЕСТВИЙ СВЯЗАННЫЕ </a:t>
            </a:r>
            <a:r>
              <a:rPr lang="ru-RU" altLang="ru-RU" dirty="0" smtClean="0"/>
              <a:t>ТЕХНОГЕННЫМИ ПОЖАРАМИ ЗА </a:t>
            </a:r>
            <a:r>
              <a:rPr lang="ru-RU" altLang="ru-RU" dirty="0"/>
              <a:t>2016-2020 </a:t>
            </a:r>
            <a:r>
              <a:rPr lang="ru-RU" altLang="ru-RU" dirty="0" smtClean="0"/>
              <a:t>гг.)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53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3" y="432396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26" y="4832835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0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34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4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3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6" y="2054454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1" y="2800578"/>
            <a:ext cx="7477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653" y="3219403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6" y="3429228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194532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49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7" y="5181828"/>
            <a:ext cx="9636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197" y="4966966"/>
            <a:ext cx="13446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37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4" y="4135666"/>
            <a:ext cx="9890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2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32754"/>
            <a:ext cx="1179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1"/>
            <a:ext cx="1609832" cy="1417015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200745"/>
            <a:ext cx="11255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1830" y="6250475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57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06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5" y="3962628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1" y="4194403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7" y="524350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6" y="6013436"/>
            <a:ext cx="646113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8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28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9" y="648651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45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2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6" y="30863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670" y="5602320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3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23232"/>
            <a:ext cx="827086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54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8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69" y="3581400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78868"/>
            <a:ext cx="16319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4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641" y="6871156"/>
            <a:ext cx="9556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4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6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9324" y="2162176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9511" y="4913268"/>
            <a:ext cx="1552611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4" y="3048000"/>
            <a:ext cx="1076326" cy="43088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9680577" y="3812267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9" y="4332516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6096000" y="78361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161243" y="7204256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5" y="2748192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6" y="5302236"/>
            <a:ext cx="1265237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2700" name="Группа 234"/>
          <p:cNvGrpSpPr>
            <a:grpSpLocks/>
          </p:cNvGrpSpPr>
          <p:nvPr/>
        </p:nvGrpSpPr>
        <p:grpSpPr bwMode="auto">
          <a:xfrm>
            <a:off x="388938" y="8169274"/>
            <a:ext cx="6042817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73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2701" name="Прямоугольник 237"/>
          <p:cNvSpPr>
            <a:spLocks noChangeArrowheads="1"/>
          </p:cNvSpPr>
          <p:nvPr/>
        </p:nvSpPr>
        <p:spPr bwMode="auto">
          <a:xfrm>
            <a:off x="1160566" y="8561389"/>
            <a:ext cx="5232298" cy="52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погибшим на пожарах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(согласно статистических данных 2016-2020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гг.)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29"/>
            <a:ext cx="69850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1" y="4125349"/>
            <a:ext cx="9604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328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6" y="5542192"/>
            <a:ext cx="10033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6" y="3810000"/>
            <a:ext cx="9112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428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1" y="7404328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2388" y="7016428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10091714" y="6536967"/>
            <a:ext cx="590961" cy="54965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5040728" y="5863955"/>
            <a:ext cx="561600" cy="48469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8754082" y="6512320"/>
            <a:ext cx="535365" cy="53772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/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536405" y="5638800"/>
            <a:ext cx="561600" cy="46273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10534577" y="8465659"/>
            <a:ext cx="559887" cy="4649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1981200" y="6400800"/>
            <a:ext cx="561600" cy="53468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809664" y="4560334"/>
            <a:ext cx="561600" cy="53900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563007" y="7120213"/>
            <a:ext cx="561600" cy="53403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8509652" y="5529483"/>
            <a:ext cx="484181" cy="46467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>
            <a:off x="1892324" y="5113324"/>
            <a:ext cx="561600" cy="48541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>
            <a:off x="3962399" y="5013295"/>
            <a:ext cx="561600" cy="49325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>
            <a:off x="6781776" y="4430362"/>
            <a:ext cx="554362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>
            <a:off x="8869528" y="3413965"/>
            <a:ext cx="579272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>
            <a:off x="10200299" y="4419600"/>
            <a:ext cx="543901" cy="4923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>
            <a:off x="7528951" y="5054732"/>
            <a:ext cx="562114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33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6869472" y="5810069"/>
            <a:ext cx="521927" cy="48586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>
            <a:off x="5865670" y="7272925"/>
            <a:ext cx="535130" cy="499475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>
            <a:off x="5633604" y="4433998"/>
            <a:ext cx="561600" cy="54017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9372600" y="5643452"/>
            <a:ext cx="501948" cy="45254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2602086" y="6826849"/>
            <a:ext cx="561600" cy="47486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>
            <a:off x="8761412" y="4373217"/>
            <a:ext cx="613505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10664856" y="7255971"/>
            <a:ext cx="564177" cy="495516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33054" y="3825527"/>
            <a:ext cx="561600" cy="4893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190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9094502" y="3919989"/>
            <a:ext cx="582898" cy="568230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43" name="Группа 101"/>
          <p:cNvGrpSpPr>
            <a:grpSpLocks/>
          </p:cNvGrpSpPr>
          <p:nvPr/>
        </p:nvGrpSpPr>
        <p:grpSpPr bwMode="auto">
          <a:xfrm>
            <a:off x="346013" y="1219201"/>
            <a:ext cx="2397187" cy="2317748"/>
            <a:chOff x="404013" y="7592966"/>
            <a:chExt cx="5711943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79" y="7600074"/>
              <a:ext cx="5102786" cy="206763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5" name="Text Box 144"/>
            <p:cNvSpPr txBox="1">
              <a:spLocks noChangeArrowheads="1"/>
            </p:cNvSpPr>
            <p:nvPr/>
          </p:nvSpPr>
          <p:spPr bwMode="auto">
            <a:xfrm>
              <a:off x="404013" y="7592966"/>
              <a:ext cx="5711943" cy="62370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54" name="Овал 253"/>
          <p:cNvSpPr>
            <a:spLocks noChangeAspect="1"/>
          </p:cNvSpPr>
          <p:nvPr/>
        </p:nvSpPr>
        <p:spPr>
          <a:xfrm>
            <a:off x="2447145" y="3757627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5" name="Овал 254"/>
          <p:cNvSpPr>
            <a:spLocks noChangeAspect="1"/>
          </p:cNvSpPr>
          <p:nvPr/>
        </p:nvSpPr>
        <p:spPr>
          <a:xfrm>
            <a:off x="3930631" y="3325237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6" name="Овал 255"/>
          <p:cNvSpPr>
            <a:spLocks noChangeAspect="1"/>
          </p:cNvSpPr>
          <p:nvPr/>
        </p:nvSpPr>
        <p:spPr>
          <a:xfrm>
            <a:off x="4349207" y="4053297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7" name="Овал 256"/>
          <p:cNvSpPr>
            <a:spLocks noChangeAspect="1"/>
          </p:cNvSpPr>
          <p:nvPr/>
        </p:nvSpPr>
        <p:spPr>
          <a:xfrm>
            <a:off x="5382146" y="2281818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>
          <a:xfrm>
            <a:off x="3956052" y="2566948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9" name="Овал 258"/>
          <p:cNvSpPr>
            <a:spLocks noChangeAspect="1"/>
          </p:cNvSpPr>
          <p:nvPr/>
        </p:nvSpPr>
        <p:spPr>
          <a:xfrm>
            <a:off x="4689577" y="3024334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Овал 259"/>
          <p:cNvSpPr>
            <a:spLocks noChangeAspect="1"/>
          </p:cNvSpPr>
          <p:nvPr/>
        </p:nvSpPr>
        <p:spPr>
          <a:xfrm>
            <a:off x="6374381" y="3031395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1" name="Овал 260"/>
          <p:cNvSpPr>
            <a:spLocks noChangeAspect="1"/>
          </p:cNvSpPr>
          <p:nvPr/>
        </p:nvSpPr>
        <p:spPr>
          <a:xfrm>
            <a:off x="5768314" y="3489385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Овал 261"/>
          <p:cNvSpPr>
            <a:spLocks noChangeAspect="1"/>
          </p:cNvSpPr>
          <p:nvPr/>
        </p:nvSpPr>
        <p:spPr>
          <a:xfrm>
            <a:off x="5322418" y="3877343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3" name="Овал 262"/>
          <p:cNvSpPr>
            <a:spLocks noChangeAspect="1"/>
          </p:cNvSpPr>
          <p:nvPr/>
        </p:nvSpPr>
        <p:spPr>
          <a:xfrm>
            <a:off x="3226319" y="5529483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>
            <a:off x="3693804" y="6224477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265" name="Овал 264"/>
          <p:cNvSpPr>
            <a:spLocks noChangeAspect="1"/>
          </p:cNvSpPr>
          <p:nvPr/>
        </p:nvSpPr>
        <p:spPr>
          <a:xfrm>
            <a:off x="5973764" y="5447307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Овал 265"/>
          <p:cNvSpPr>
            <a:spLocks noChangeAspect="1"/>
          </p:cNvSpPr>
          <p:nvPr/>
        </p:nvSpPr>
        <p:spPr>
          <a:xfrm>
            <a:off x="6264849" y="6770582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7" name="Овал 266"/>
          <p:cNvSpPr>
            <a:spLocks noChangeAspect="1"/>
          </p:cNvSpPr>
          <p:nvPr/>
        </p:nvSpPr>
        <p:spPr>
          <a:xfrm>
            <a:off x="11267249" y="4310256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8" name="Овал 267"/>
          <p:cNvSpPr>
            <a:spLocks noChangeAspect="1"/>
          </p:cNvSpPr>
          <p:nvPr/>
        </p:nvSpPr>
        <p:spPr>
          <a:xfrm>
            <a:off x="9623574" y="2502346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9" name="Овал 268"/>
          <p:cNvSpPr>
            <a:spLocks noChangeAspect="1"/>
          </p:cNvSpPr>
          <p:nvPr/>
        </p:nvSpPr>
        <p:spPr>
          <a:xfrm>
            <a:off x="7849913" y="3674143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0" name="Овал 269"/>
          <p:cNvSpPr>
            <a:spLocks noChangeAspect="1"/>
          </p:cNvSpPr>
          <p:nvPr/>
        </p:nvSpPr>
        <p:spPr>
          <a:xfrm>
            <a:off x="9704095" y="7677582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34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1" name="Овал 270"/>
          <p:cNvSpPr>
            <a:spLocks noChangeAspect="1"/>
          </p:cNvSpPr>
          <p:nvPr/>
        </p:nvSpPr>
        <p:spPr>
          <a:xfrm>
            <a:off x="8519747" y="7452158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2" name="Овал 271"/>
          <p:cNvSpPr>
            <a:spLocks noChangeAspect="1"/>
          </p:cNvSpPr>
          <p:nvPr/>
        </p:nvSpPr>
        <p:spPr>
          <a:xfrm>
            <a:off x="4725988" y="6850694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3" name="Овал 272"/>
          <p:cNvSpPr>
            <a:spLocks noChangeAspect="1"/>
          </p:cNvSpPr>
          <p:nvPr/>
        </p:nvSpPr>
        <p:spPr>
          <a:xfrm>
            <a:off x="10245936" y="5464195"/>
            <a:ext cx="559819" cy="49169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1968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20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9" dur="20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2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20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20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9" dur="20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4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2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20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4" dur="20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20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9" dur="2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200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4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9" dur="2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20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20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2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20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4" dur="2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2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9" dur="2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Полилиния 288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534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(ПОКАЗАТЕЛИ ОПАСНОСТЕЙ ОТНАСИТЕЛЬНО СТАТИСТИЧЕСКИХ ДАННЫХ </a:t>
            </a:r>
          </a:p>
          <a:p>
            <a:r>
              <a:rPr lang="ru-RU" altLang="ru-RU" dirty="0"/>
              <a:t>ПРОИСШЕСТВИЙ СВЯЗАННЫЕ С ТЕХНОГЕННЫМИ </a:t>
            </a:r>
            <a:r>
              <a:rPr lang="ru-RU" altLang="ru-RU" dirty="0" smtClean="0"/>
              <a:t>ПОЖАРАМИ ЗА 2021 г.)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253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6845273" y="4323968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1152226" y="4832835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5685382" y="2412150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8240534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5040727" y="3474052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7937212" y="490624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341665" y="2890684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2504982" y="4065739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3878631" y="3735231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9744076" y="2054454"/>
            <a:ext cx="8223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096001" y="2800578"/>
            <a:ext cx="7477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8509653" y="3219403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105026" y="3429228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8318500" y="5202226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6115051" y="6551049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71" name="Полилиния 170"/>
          <p:cNvSpPr/>
          <p:nvPr/>
        </p:nvSpPr>
        <p:spPr>
          <a:xfrm>
            <a:off x="5576483" y="5011553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367896" y="5223483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олилиния 172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4" name="Полилиния 173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5" name="Прямоугольник 174"/>
          <p:cNvSpPr/>
          <p:nvPr/>
        </p:nvSpPr>
        <p:spPr>
          <a:xfrm>
            <a:off x="5946777" y="5181828"/>
            <a:ext cx="9636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4945197" y="4974660"/>
            <a:ext cx="13446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80" name="Полилиния 179"/>
          <p:cNvSpPr/>
          <p:nvPr/>
        </p:nvSpPr>
        <p:spPr>
          <a:xfrm>
            <a:off x="7528951" y="3623837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2" name="Полилиния 181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3" name="Прямоугольник 182"/>
          <p:cNvSpPr/>
          <p:nvPr/>
        </p:nvSpPr>
        <p:spPr>
          <a:xfrm>
            <a:off x="6615114" y="4135666"/>
            <a:ext cx="9890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4" name="Полилиния 183"/>
          <p:cNvSpPr/>
          <p:nvPr/>
        </p:nvSpPr>
        <p:spPr>
          <a:xfrm>
            <a:off x="7508502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8318501" y="6240448"/>
            <a:ext cx="1179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86" name="Полилиния 185"/>
          <p:cNvSpPr/>
          <p:nvPr/>
        </p:nvSpPr>
        <p:spPr>
          <a:xfrm>
            <a:off x="9657472" y="5907711"/>
            <a:ext cx="1609832" cy="1417015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9763126" y="6193051"/>
            <a:ext cx="11255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6501830" y="6250475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9" name="Полилиния 188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9956629" y="4936757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10320106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олилиния 192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4" name="Полилиния 193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952165" y="3962628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9810751" y="4267200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10283827" y="524350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99" name="Прямоугольник 198"/>
          <p:cNvSpPr/>
          <p:nvPr/>
        </p:nvSpPr>
        <p:spPr>
          <a:xfrm>
            <a:off x="3870326" y="6013436"/>
            <a:ext cx="646113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200" name="Полилиния 199"/>
          <p:cNvSpPr/>
          <p:nvPr/>
        </p:nvSpPr>
        <p:spPr>
          <a:xfrm>
            <a:off x="5332582" y="6719128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1" name="Полилиния 200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3" name="Полилиния 202"/>
          <p:cNvSpPr/>
          <p:nvPr/>
        </p:nvSpPr>
        <p:spPr>
          <a:xfrm>
            <a:off x="4336345" y="6230428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4459289" y="648651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5" name="Полилиния 204"/>
          <p:cNvSpPr/>
          <p:nvPr/>
        </p:nvSpPr>
        <p:spPr>
          <a:xfrm>
            <a:off x="6869745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6" name="Полилиния 205"/>
          <p:cNvSpPr/>
          <p:nvPr/>
        </p:nvSpPr>
        <p:spPr>
          <a:xfrm>
            <a:off x="8007072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олилиния 206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олилиния 208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0" name="Прямоугольник 209"/>
          <p:cNvSpPr/>
          <p:nvPr/>
        </p:nvSpPr>
        <p:spPr>
          <a:xfrm>
            <a:off x="3082926" y="30863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1" name="Полилиния 210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2" name="Прямоугольник 211"/>
          <p:cNvSpPr/>
          <p:nvPr/>
        </p:nvSpPr>
        <p:spPr>
          <a:xfrm>
            <a:off x="1789670" y="5610014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3" name="Полилиния 212"/>
          <p:cNvSpPr/>
          <p:nvPr/>
        </p:nvSpPr>
        <p:spPr>
          <a:xfrm>
            <a:off x="1325534" y="5792934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4" name="Прямоугольник 213"/>
          <p:cNvSpPr/>
          <p:nvPr/>
        </p:nvSpPr>
        <p:spPr>
          <a:xfrm>
            <a:off x="1677988" y="6230926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5" name="Полилиния 214"/>
          <p:cNvSpPr/>
          <p:nvPr/>
        </p:nvSpPr>
        <p:spPr>
          <a:xfrm>
            <a:off x="3433054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олилиния 216"/>
          <p:cNvSpPr/>
          <p:nvPr/>
        </p:nvSpPr>
        <p:spPr>
          <a:xfrm>
            <a:off x="3184269" y="3793889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8" name="Прямоугольник 217"/>
          <p:cNvSpPr/>
          <p:nvPr/>
        </p:nvSpPr>
        <p:spPr>
          <a:xfrm>
            <a:off x="3278169" y="3581400"/>
            <a:ext cx="6524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20" name="Полилиния 219"/>
          <p:cNvSpPr/>
          <p:nvPr/>
        </p:nvSpPr>
        <p:spPr>
          <a:xfrm>
            <a:off x="4953657" y="1672044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7148641" y="6719128"/>
            <a:ext cx="9556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7391399" y="4772254"/>
            <a:ext cx="12001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0283826" y="8123467"/>
            <a:ext cx="103346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3539324" y="2162176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 Атня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059511" y="4913268"/>
            <a:ext cx="1552611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8825676" y="3988660"/>
            <a:ext cx="16367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2332039" y="4332516"/>
            <a:ext cx="163512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Услон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973764" y="7794028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232" name="Прямоугольник 231"/>
          <p:cNvSpPr/>
          <p:nvPr/>
        </p:nvSpPr>
        <p:spPr>
          <a:xfrm>
            <a:off x="8229600" y="7204256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33" name="Прямоугольник 232"/>
          <p:cNvSpPr/>
          <p:nvPr/>
        </p:nvSpPr>
        <p:spPr>
          <a:xfrm>
            <a:off x="4640265" y="2748192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2651126" y="5302236"/>
            <a:ext cx="1265237" cy="200055"/>
          </a:xfrm>
          <a:prstGeom prst="rect">
            <a:avLst/>
          </a:prstGeom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2700" name="Группа 234"/>
          <p:cNvGrpSpPr>
            <a:grpSpLocks/>
          </p:cNvGrpSpPr>
          <p:nvPr/>
        </p:nvGrpSpPr>
        <p:grpSpPr bwMode="auto">
          <a:xfrm>
            <a:off x="388938" y="8169274"/>
            <a:ext cx="6042817" cy="1087438"/>
            <a:chOff x="793779" y="8233439"/>
            <a:chExt cx="4921221" cy="1361801"/>
          </a:xfrm>
        </p:grpSpPr>
        <p:sp>
          <p:nvSpPr>
            <p:cNvPr id="236" name="Прямоугольник 235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2734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2701" name="Прямоугольник 237"/>
          <p:cNvSpPr>
            <a:spLocks noChangeArrowheads="1"/>
          </p:cNvSpPr>
          <p:nvPr/>
        </p:nvSpPr>
        <p:spPr bwMode="auto">
          <a:xfrm>
            <a:off x="1160566" y="8561389"/>
            <a:ext cx="5232298" cy="52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погибшим на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пожарах (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согласно статистических данных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за 2021 г.)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40" name="Овал 239"/>
          <p:cNvSpPr>
            <a:spLocks noChangeAspect="1"/>
          </p:cNvSpPr>
          <p:nvPr/>
        </p:nvSpPr>
        <p:spPr>
          <a:xfrm>
            <a:off x="447485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3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13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8" name="Прямоугольник 407"/>
          <p:cNvSpPr/>
          <p:nvPr/>
        </p:nvSpPr>
        <p:spPr>
          <a:xfrm>
            <a:off x="2667001" y="6261329"/>
            <a:ext cx="69850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7658101" y="4125349"/>
            <a:ext cx="96043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3746500" y="4737328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4581526" y="5542192"/>
            <a:ext cx="10033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4270376" y="3810000"/>
            <a:ext cx="9112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43" name="Прямоугольник 142"/>
          <p:cNvSpPr/>
          <p:nvPr/>
        </p:nvSpPr>
        <p:spPr>
          <a:xfrm>
            <a:off x="4953000" y="3657600"/>
            <a:ext cx="827086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5300663" y="1981428"/>
            <a:ext cx="747712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190" name="Прямоугольник 189"/>
          <p:cNvSpPr/>
          <p:nvPr/>
        </p:nvSpPr>
        <p:spPr>
          <a:xfrm>
            <a:off x="9296401" y="7404328"/>
            <a:ext cx="1098551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10462388" y="7016428"/>
            <a:ext cx="1098551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>
            <a:off x="3428029" y="3857654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43" name="Группа 101"/>
          <p:cNvGrpSpPr>
            <a:grpSpLocks/>
          </p:cNvGrpSpPr>
          <p:nvPr/>
        </p:nvGrpSpPr>
        <p:grpSpPr bwMode="auto">
          <a:xfrm>
            <a:off x="381000" y="1219201"/>
            <a:ext cx="2391886" cy="2317748"/>
            <a:chOff x="487379" y="7592966"/>
            <a:chExt cx="5699312" cy="2074744"/>
          </a:xfrm>
        </p:grpSpPr>
        <p:sp>
          <p:nvSpPr>
            <p:cNvPr id="244" name="Прямоугольник 243"/>
            <p:cNvSpPr/>
            <p:nvPr/>
          </p:nvSpPr>
          <p:spPr>
            <a:xfrm>
              <a:off x="793779" y="7600074"/>
              <a:ext cx="5140612" cy="206763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89232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46" name="Прямоугольник 245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7" name="Прямоугольник 246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9" name="Прямоугольник 248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50" name="Прямоугольник 249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52" name="Прямоугольник 251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3" name="Прямоугольник 252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>
            <a:off x="2445852" y="379908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>
            <a:off x="3896091" y="499657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>
            <a:off x="9698038" y="249215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>
            <a:off x="10020090" y="6459505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>
            <a:off x="9735480" y="766572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>
            <a:off x="7508502" y="511332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>
            <a:off x="2707303" y="4613022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>
            <a:off x="8563837" y="746646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>
            <a:off x="8908257" y="4508273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Rectangle 58"/>
          <p:cNvSpPr>
            <a:spLocks noChangeArrowheads="1"/>
          </p:cNvSpPr>
          <p:nvPr/>
        </p:nvSpPr>
        <p:spPr bwMode="auto">
          <a:xfrm>
            <a:off x="2733382" y="1225551"/>
            <a:ext cx="9611020" cy="43689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square" lIns="127869" tIns="63935" rIns="127869" bIns="63935">
            <a:spAutoFit/>
          </a:bodyPr>
          <a:lstStyle/>
          <a:p>
            <a:pPr algn="ctr" defTabSz="1277827"/>
            <a:r>
              <a:rPr lang="ru-RU" altLang="ru-RU" sz="2000" b="1" dirty="0" smtClean="0">
                <a:solidFill>
                  <a:srgbClr val="000000"/>
                </a:solidFill>
              </a:rPr>
              <a:t>В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2021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21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 человек.</a:t>
            </a:r>
            <a:endParaRPr lang="ru-RU" altLang="ru-RU" sz="2000" b="1" dirty="0">
              <a:solidFill>
                <a:srgbClr val="000000"/>
              </a:solidFill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3818064" y="3342146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10119037" y="4521570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467600" y="6916669"/>
            <a:ext cx="442298" cy="39853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355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6689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(ЧС, ПРОИСШЕСТВИЯ, СВЯЗАННЫЕ СО ВЗРЫВАМИ БЫТОВОГО ГАЗА ЗА 2016-2020 гг</a:t>
            </a:r>
            <a:r>
              <a:rPr lang="ru-RU" altLang="ru-RU" dirty="0" smtClean="0"/>
              <a:t>.)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4579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458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89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298" y="432400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1" y="483286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4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59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8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17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64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4" y="2062151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7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7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9" y="357027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63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13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8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50"/>
            <a:ext cx="1141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9" y="540701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75"/>
            <a:ext cx="1649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6" y="3746731"/>
            <a:ext cx="9604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4" y="4143363"/>
            <a:ext cx="9890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27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1" y="6346812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59" y="5810331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9" y="617377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9" y="5972406"/>
            <a:ext cx="138906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1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1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5" y="397032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1" y="420210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4" y="511015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4" y="7123101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16626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2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2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9" y="6486513"/>
            <a:ext cx="15144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0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098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4" y="7345350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6" y="309402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1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67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1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0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2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14" y="3657828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77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1" y="2087551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1"/>
            <a:ext cx="14239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62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0" y="3927706"/>
            <a:ext cx="19192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40225"/>
            <a:ext cx="14700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200887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8200"/>
            <a:ext cx="13065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5" y="2682863"/>
            <a:ext cx="6349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76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4755" name="Группа 359"/>
          <p:cNvGrpSpPr>
            <a:grpSpLocks/>
          </p:cNvGrpSpPr>
          <p:nvPr/>
        </p:nvGrpSpPr>
        <p:grpSpPr bwMode="auto">
          <a:xfrm>
            <a:off x="457201" y="8169274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4781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4756" name="Прямоугольник 362"/>
          <p:cNvSpPr>
            <a:spLocks noChangeArrowheads="1"/>
          </p:cNvSpPr>
          <p:nvPr/>
        </p:nvSpPr>
        <p:spPr bwMode="auto">
          <a:xfrm>
            <a:off x="1087440" y="8561389"/>
            <a:ext cx="5222875" cy="522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21" tIns="45524" rIns="91021" bIns="45524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2016-2020 гг.): </a:t>
            </a: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829957" y="5029243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2" y="6256325"/>
            <a:ext cx="812799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28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429002" y="399283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8" name="Овал 417"/>
          <p:cNvSpPr>
            <a:spLocks noChangeAspect="1"/>
          </p:cNvSpPr>
          <p:nvPr/>
        </p:nvSpPr>
        <p:spPr>
          <a:xfrm>
            <a:off x="10533974" y="8534444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7010400" y="6248400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9049125" y="426720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7829925" y="403860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5" name="Группа 101"/>
          <p:cNvGrpSpPr>
            <a:grpSpLocks/>
          </p:cNvGrpSpPr>
          <p:nvPr/>
        </p:nvGrpSpPr>
        <p:grpSpPr bwMode="auto">
          <a:xfrm>
            <a:off x="381000" y="1219201"/>
            <a:ext cx="2391886" cy="2404670"/>
            <a:chOff x="487379" y="7592966"/>
            <a:chExt cx="5699312" cy="2002274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793779" y="7600074"/>
              <a:ext cx="5174655" cy="199516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99312" cy="58015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5275264" y="3257490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</p:spTree>
    <p:extLst>
      <p:ext uri="{BB962C8B-B14F-4D97-AF65-F5344CB8AC3E}">
        <p14:creationId xmlns:p14="http://schemas.microsoft.com/office/powerpoint/2010/main" val="693931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(ЧС, ПРОИСШЕСТВИЯ, СВЯЗАННЫЕ С ОТРАВЛЕНИЕМ УГАРНЫМ ГАЗОМ ЗА 2016-2020 гг</a:t>
            </a:r>
            <a:r>
              <a:rPr lang="ru-RU" altLang="ru-RU" dirty="0" smtClean="0"/>
              <a:t>.)  </a:t>
            </a:r>
            <a:endParaRPr lang="ru-RU" dirty="0"/>
          </a:p>
        </p:txBody>
      </p:sp>
      <p:sp>
        <p:nvSpPr>
          <p:cNvPr id="2560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560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89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298" y="432400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1" y="483286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4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59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8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17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64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4" y="2054457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7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7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9" y="356258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63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13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8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4056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9" y="5399318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75"/>
            <a:ext cx="1649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6" y="3754425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4" y="4143363"/>
            <a:ext cx="9890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27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1" y="6339117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59" y="5810331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9" y="617377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9" y="598010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1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1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7032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1" y="4194406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4" y="511015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4" y="7123101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9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2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2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9" y="6479610"/>
            <a:ext cx="15144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0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098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4" y="7337653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6" y="3086332"/>
            <a:ext cx="124777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1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67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1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0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37331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594329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77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1" y="2087551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1"/>
            <a:ext cx="142398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62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0" y="3935400"/>
            <a:ext cx="19192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528"/>
            <a:ext cx="14700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2"/>
            <a:ext cx="960438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79710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5" y="2675166"/>
            <a:ext cx="6349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76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5780" name="Группа 359"/>
          <p:cNvGrpSpPr>
            <a:grpSpLocks/>
          </p:cNvGrpSpPr>
          <p:nvPr/>
        </p:nvGrpSpPr>
        <p:grpSpPr bwMode="auto">
          <a:xfrm>
            <a:off x="457201" y="8169274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5829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5781" name="Прямоугольник 362"/>
          <p:cNvSpPr>
            <a:spLocks noChangeArrowheads="1"/>
          </p:cNvSpPr>
          <p:nvPr/>
        </p:nvSpPr>
        <p:spPr bwMode="auto">
          <a:xfrm>
            <a:off x="1087440" y="8561389"/>
            <a:ext cx="5222875" cy="7382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21" tIns="45524" rIns="91021" bIns="45524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2016-2020 гг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.</a:t>
            </a:r>
          </a:p>
          <a:p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7602133" y="505870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2" y="6248631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31"/>
            <a:ext cx="6715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4" y="3859868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3467925" y="632752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2" name="Овал 111"/>
          <p:cNvSpPr>
            <a:spLocks noChangeAspect="1"/>
          </p:cNvSpPr>
          <p:nvPr/>
        </p:nvSpPr>
        <p:spPr>
          <a:xfrm>
            <a:off x="4808504" y="673487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3" name="Овал 112"/>
          <p:cNvSpPr>
            <a:spLocks noChangeAspect="1"/>
          </p:cNvSpPr>
          <p:nvPr/>
        </p:nvSpPr>
        <p:spPr>
          <a:xfrm>
            <a:off x="9673169" y="766680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4" name="Овал 113"/>
          <p:cNvSpPr>
            <a:spLocks noChangeAspect="1"/>
          </p:cNvSpPr>
          <p:nvPr/>
        </p:nvSpPr>
        <p:spPr>
          <a:xfrm>
            <a:off x="5917969" y="748749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>
          <a:xfrm>
            <a:off x="8746004" y="6561064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>
          <a:xfrm>
            <a:off x="4592632" y="300414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19" name="Овал 118"/>
          <p:cNvSpPr>
            <a:spLocks noChangeAspect="1"/>
          </p:cNvSpPr>
          <p:nvPr/>
        </p:nvSpPr>
        <p:spPr>
          <a:xfrm>
            <a:off x="2674323" y="4722115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>
            <a:off x="8527506" y="757421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>
            <a:off x="9713494" y="2510020"/>
            <a:ext cx="552075" cy="51001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4934325" y="566919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10564946" y="838795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3964363" y="325141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2303828" y="3854452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3955539" y="494508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10172155" y="4442826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2662572" y="6500790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988791" y="5452371"/>
            <a:ext cx="552075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132" name="Группа 101"/>
          <p:cNvGrpSpPr>
            <a:grpSpLocks/>
          </p:cNvGrpSpPr>
          <p:nvPr/>
        </p:nvGrpSpPr>
        <p:grpSpPr bwMode="auto">
          <a:xfrm>
            <a:off x="381000" y="1219201"/>
            <a:ext cx="2352382" cy="2404670"/>
            <a:chOff x="487379" y="7592966"/>
            <a:chExt cx="560518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79" y="7600074"/>
              <a:ext cx="5158059" cy="199516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58015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557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Прямоугольник 4"/>
          <p:cNvSpPr>
            <a:spLocks noChangeArrowheads="1"/>
          </p:cNvSpPr>
          <p:nvPr/>
        </p:nvSpPr>
        <p:spPr bwMode="auto">
          <a:xfrm>
            <a:off x="0" y="1"/>
            <a:ext cx="12801600" cy="87788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/>
          <a:p>
            <a:pPr algn="ctr" defTabSz="1274652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274652">
              <a:lnSpc>
                <a:spcPct val="80000"/>
              </a:lnSpc>
            </a:pPr>
            <a:r>
              <a:rPr lang="ru-RU" altLang="ru-RU" sz="20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3481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228601" y="1069975"/>
            <a:ext cx="12390438" cy="604837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6" name="Rectangle 58"/>
          <p:cNvSpPr>
            <a:spLocks noChangeArrowheads="1"/>
          </p:cNvSpPr>
          <p:nvPr/>
        </p:nvSpPr>
        <p:spPr bwMode="auto">
          <a:xfrm>
            <a:off x="228601" y="2057402"/>
            <a:ext cx="12390438" cy="2819398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/>
        </p:spPr>
        <p:txBody>
          <a:bodyPr lIns="104368" tIns="52150" rIns="104368" bIns="52150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sz="2800" b="1" u="sng" dirty="0">
                <a:solidFill>
                  <a:srgbClr val="000000"/>
                </a:solidFill>
              </a:rPr>
              <a:t>Консультация – предупреждение об интенсивности</a:t>
            </a:r>
          </a:p>
          <a:p>
            <a:pPr algn="ctr">
              <a:defRPr/>
            </a:pPr>
            <a:r>
              <a:rPr lang="ru-RU" sz="2800" b="1" u="sng" dirty="0">
                <a:solidFill>
                  <a:srgbClr val="000000"/>
                </a:solidFill>
              </a:rPr>
              <a:t>метеорологических явлений</a:t>
            </a:r>
          </a:p>
          <a:p>
            <a:pPr algn="ctr">
              <a:spcAft>
                <a:spcPts val="0"/>
              </a:spcAft>
            </a:pPr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с </a:t>
            </a:r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18 часов </a:t>
            </a:r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18 </a:t>
            </a:r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января до 10 часов </a:t>
            </a:r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19 </a:t>
            </a:r>
            <a:r>
              <a:rPr lang="ru-RU" sz="28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января 2021 </a:t>
            </a:r>
            <a:r>
              <a:rPr lang="ru-RU" sz="28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года</a:t>
            </a:r>
            <a:endParaRPr lang="ru-RU" sz="18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R="179070" algn="just">
              <a:spcAft>
                <a:spcPts val="0"/>
              </a:spcAft>
            </a:pPr>
            <a:r>
              <a:rPr lang="ru-RU" sz="2800" kern="100" dirty="0">
                <a:solidFill>
                  <a:srgbClr val="000000"/>
                </a:solidFill>
                <a:latin typeface="Times New Roman"/>
                <a:ea typeface="Times New Roman"/>
              </a:rPr>
              <a:t>          </a:t>
            </a:r>
            <a:r>
              <a:rPr lang="ru-MO" sz="2800" dirty="0">
                <a:solidFill>
                  <a:srgbClr val="000000"/>
                </a:solidFill>
                <a:latin typeface="Times New Roman"/>
                <a:ea typeface="Times New Roman"/>
              </a:rPr>
              <a:t>  </a:t>
            </a:r>
            <a:endParaRPr lang="ru-MO" sz="2800" dirty="0" smtClean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R="179070" indent="363538" algn="just">
              <a:spcAft>
                <a:spcPts val="0"/>
              </a:spcAft>
            </a:pPr>
            <a:r>
              <a:rPr lang="ru-RU" sz="28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 Ночью и утром 18 </a:t>
            </a:r>
            <a:r>
              <a:rPr lang="ru-RU" sz="2800" dirty="0">
                <a:solidFill>
                  <a:srgbClr val="000000"/>
                </a:solidFill>
                <a:latin typeface="Times New Roman"/>
                <a:ea typeface="Times New Roman"/>
              </a:rPr>
              <a:t>января на территории Республики Татарстан местами ожидается </a:t>
            </a:r>
            <a:r>
              <a:rPr lang="ru-RU" sz="28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туман.</a:t>
            </a:r>
            <a:endParaRPr lang="ru-RU" sz="1800" dirty="0">
              <a:solidFill>
                <a:srgbClr val="000000"/>
              </a:solidFill>
              <a:effectLst/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9303544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(ЧС, ПРОИСШЕСТВИЯ, СВЯЗАННЫЕ С ОТРАВЛЕНИЕМ УГАРНЫМ ГАЗОМ ЗА </a:t>
            </a:r>
            <a:r>
              <a:rPr lang="ru-RU" altLang="ru-RU" dirty="0" smtClean="0"/>
              <a:t>2021 г.)</a:t>
            </a:r>
            <a:endParaRPr lang="ru-RU" dirty="0">
              <a:solidFill>
                <a:srgbClr val="FF0000"/>
              </a:solidFill>
            </a:endParaRPr>
          </a:p>
        </p:txBody>
      </p:sp>
      <p:sp>
        <p:nvSpPr>
          <p:cNvPr id="2560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560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1"/>
            <a:ext cx="12047538" cy="8153400"/>
          </a:xfrm>
          <a:prstGeom prst="rect">
            <a:avLst/>
          </a:pr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  <a:extLst/>
        </p:spPr>
      </p:pic>
      <p:sp>
        <p:nvSpPr>
          <p:cNvPr id="244" name="Полилиния 243"/>
          <p:cNvSpPr/>
          <p:nvPr/>
        </p:nvSpPr>
        <p:spPr>
          <a:xfrm>
            <a:off x="4367878" y="5210689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298" y="432400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1" y="483286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4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59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8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17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64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4" y="2062151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7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264526" y="3455976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9" y="357027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63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13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8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50"/>
            <a:ext cx="11414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9" y="5407012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75"/>
            <a:ext cx="1649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6" y="3754425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4" y="4143363"/>
            <a:ext cx="9890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27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1" y="6339117"/>
            <a:ext cx="1306514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59" y="5810331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9" y="6173776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9" y="598010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1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1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952165" y="3970325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1" y="4202100"/>
            <a:ext cx="1141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4" y="511015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4" y="7123101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929"/>
            <a:ext cx="825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2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2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9" y="6479610"/>
            <a:ext cx="15144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0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098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4" y="7337653"/>
            <a:ext cx="95885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6" y="3094026"/>
            <a:ext cx="124777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1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67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1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0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2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300414" y="3594329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77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1" y="2087551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1"/>
            <a:ext cx="142398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0" name="Прямоугольник 349"/>
          <p:cNvSpPr/>
          <p:nvPr/>
        </p:nvSpPr>
        <p:spPr>
          <a:xfrm>
            <a:off x="4248150" y="8131162"/>
            <a:ext cx="103346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0" y="3935400"/>
            <a:ext cx="191928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528"/>
            <a:ext cx="14700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2"/>
            <a:ext cx="96043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79710"/>
            <a:ext cx="1306514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5" y="2675166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76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grpSp>
        <p:nvGrpSpPr>
          <p:cNvPr id="25780" name="Группа 359"/>
          <p:cNvGrpSpPr>
            <a:grpSpLocks/>
          </p:cNvGrpSpPr>
          <p:nvPr/>
        </p:nvGrpSpPr>
        <p:grpSpPr bwMode="auto">
          <a:xfrm>
            <a:off x="457201" y="8169274"/>
            <a:ext cx="5842000" cy="1087438"/>
            <a:chOff x="793779" y="8233439"/>
            <a:chExt cx="4921221" cy="1361801"/>
          </a:xfrm>
        </p:grpSpPr>
        <p:sp>
          <p:nvSpPr>
            <p:cNvPr id="361" name="Прямоугольник 360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5829" name="Text Box 144"/>
            <p:cNvSpPr txBox="1">
              <a:spLocks noChangeArrowheads="1"/>
            </p:cNvSpPr>
            <p:nvPr/>
          </p:nvSpPr>
          <p:spPr bwMode="auto">
            <a:xfrm>
              <a:off x="1729480" y="8418860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5781" name="Прямоугольник 362"/>
          <p:cNvSpPr>
            <a:spLocks noChangeArrowheads="1"/>
          </p:cNvSpPr>
          <p:nvPr/>
        </p:nvSpPr>
        <p:spPr bwMode="auto">
          <a:xfrm>
            <a:off x="1087440" y="8561389"/>
            <a:ext cx="5222875" cy="7382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21" tIns="45524" rIns="91021" bIns="45524">
            <a:spAutoFit/>
          </a:bodyPr>
          <a:lstStyle/>
          <a:p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</a:t>
            </a:r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sz="1400" smtClean="0">
                <a:solidFill>
                  <a:srgbClr val="000000"/>
                </a:solidFill>
                <a:cs typeface="Times New Roman" pitchFamily="18" charset="0"/>
              </a:rPr>
              <a:t>2021 г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.</a:t>
            </a:r>
          </a:p>
          <a:p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65" name="Овал 364"/>
          <p:cNvSpPr>
            <a:spLocks noChangeAspect="1"/>
          </p:cNvSpPr>
          <p:nvPr/>
        </p:nvSpPr>
        <p:spPr>
          <a:xfrm>
            <a:off x="515546" y="8614305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2" y="6248631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74025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416" name="Овал 415"/>
          <p:cNvSpPr>
            <a:spLocks noChangeAspect="1"/>
          </p:cNvSpPr>
          <p:nvPr/>
        </p:nvSpPr>
        <p:spPr>
          <a:xfrm>
            <a:off x="3539324" y="3859868"/>
            <a:ext cx="515028" cy="50300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1" name="Овал 110"/>
          <p:cNvSpPr>
            <a:spLocks noChangeAspect="1"/>
          </p:cNvSpPr>
          <p:nvPr/>
        </p:nvSpPr>
        <p:spPr>
          <a:xfrm>
            <a:off x="2609172" y="6705600"/>
            <a:ext cx="515028" cy="47544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2" name="Прямоугольник 111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126" name="Группа 101"/>
          <p:cNvGrpSpPr>
            <a:grpSpLocks/>
          </p:cNvGrpSpPr>
          <p:nvPr/>
        </p:nvGrpSpPr>
        <p:grpSpPr bwMode="auto">
          <a:xfrm>
            <a:off x="381000" y="1219201"/>
            <a:ext cx="2352382" cy="2404670"/>
            <a:chOff x="487379" y="7592966"/>
            <a:chExt cx="5605183" cy="2002274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793779" y="7600074"/>
              <a:ext cx="5002819" cy="199516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605183" cy="83002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  <a:p>
              <a:pPr algn="ctr" eaLnBrk="1" hangingPunct="1">
                <a:spcBef>
                  <a:spcPct val="50000"/>
                </a:spcBef>
              </a:pPr>
              <a:endParaRPr lang="ru-RU" altLang="ru-RU" b="1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29" name="Прямоугольник 128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4" name="Прямоугольник 133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5" name="Прямоугольник 134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36" name="Прямоугольник 135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3" name="Rectangle 58"/>
          <p:cNvSpPr>
            <a:spLocks noChangeArrowheads="1"/>
          </p:cNvSpPr>
          <p:nvPr/>
        </p:nvSpPr>
        <p:spPr bwMode="auto">
          <a:xfrm>
            <a:off x="2733382" y="1225551"/>
            <a:ext cx="9611020" cy="744672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square" lIns="127869" tIns="63935" rIns="127869" bIns="63935">
            <a:spAutoFit/>
          </a:bodyPr>
          <a:lstStyle/>
          <a:p>
            <a:pPr algn="ctr" defTabSz="1277827"/>
            <a:r>
              <a:rPr lang="ru-RU" altLang="ru-RU" sz="2000" b="1" dirty="0" smtClean="0">
                <a:solidFill>
                  <a:srgbClr val="000000"/>
                </a:solidFill>
              </a:rPr>
              <a:t>В 2021 году с нарастающим итогом зарегистрировано </a:t>
            </a:r>
            <a:r>
              <a:rPr lang="ru-RU" altLang="ru-RU" sz="2000" b="1" dirty="0" smtClean="0">
                <a:solidFill>
                  <a:srgbClr val="FF0000"/>
                </a:solidFill>
              </a:rPr>
              <a:t>4</a:t>
            </a:r>
            <a:r>
              <a:rPr lang="ru-RU" altLang="ru-RU" sz="2000" b="1" dirty="0" smtClean="0">
                <a:solidFill>
                  <a:srgbClr val="000000"/>
                </a:solidFill>
              </a:rPr>
              <a:t>  случая отравления угарным газом.</a:t>
            </a:r>
            <a:endParaRPr lang="ru-RU" altLang="ru-RU" sz="2000" b="1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517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(ЧС, ПРОИСШЕСТВИЯ, СВЯЗАННЫЕ </a:t>
            </a:r>
            <a:r>
              <a:rPr lang="ru-RU" altLang="ru-RU" dirty="0" smtClean="0"/>
              <a:t>СО СХОДОМ СНЕЖНЫХ </a:t>
            </a:r>
            <a:r>
              <a:rPr lang="ru-RU" altLang="ru-RU" dirty="0"/>
              <a:t>МАСС ЗА </a:t>
            </a:r>
            <a:r>
              <a:rPr lang="ru-RU" altLang="ru-RU" dirty="0" smtClean="0"/>
              <a:t>2008-2020 </a:t>
            </a:r>
            <a:r>
              <a:rPr lang="ru-RU" altLang="ru-RU" dirty="0"/>
              <a:t>гг</a:t>
            </a:r>
            <a:r>
              <a:rPr lang="ru-RU" altLang="ru-RU" dirty="0" smtClean="0"/>
              <a:t>.)  </a:t>
            </a:r>
            <a:endParaRPr lang="ru-RU" dirty="0"/>
          </a:p>
        </p:txBody>
      </p:sp>
      <p:sp>
        <p:nvSpPr>
          <p:cNvPr id="2560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560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162926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67878" y="5210689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298" y="432400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04303" y="2078796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1" y="483286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4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59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8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793521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8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17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64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4" y="2054457"/>
            <a:ext cx="11255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20975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75" y="3268906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9" y="3562582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63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13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8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04056"/>
            <a:ext cx="1141412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9" y="5399318"/>
            <a:ext cx="113982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75"/>
            <a:ext cx="1649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5" y="5387963"/>
            <a:ext cx="11255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6" y="3754425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4" y="4143363"/>
            <a:ext cx="9890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27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1" y="6339117"/>
            <a:ext cx="1306514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59" y="5810331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9" y="6166082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9" y="598010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694075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1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320131" y="6857724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428809" y="6647073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62631"/>
            <a:ext cx="1139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1" y="4194406"/>
            <a:ext cx="1141413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4" y="511015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4" y="7123101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08929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50135" y="6714882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2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9" y="6479610"/>
            <a:ext cx="15144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6869770" y="6544312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098" y="6872652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20471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4" y="7337653"/>
            <a:ext cx="95885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47729" y="754214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6" y="3086332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1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67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1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0" y="4299143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37331"/>
            <a:ext cx="825500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9000"/>
            </a:srgbClr>
          </a:solidFill>
          <a:ln w="0" cap="flat" cmpd="sng" algn="ctr">
            <a:noFill/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594329"/>
            <a:ext cx="7715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77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1" y="2087551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0191"/>
            <a:ext cx="142398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0" y="3927706"/>
            <a:ext cx="191928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528"/>
            <a:ext cx="14700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2"/>
            <a:ext cx="96043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79710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5" y="2675166"/>
            <a:ext cx="6349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703876"/>
            <a:ext cx="1647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83" name="Овал 382"/>
          <p:cNvSpPr>
            <a:spLocks noChangeAspect="1"/>
          </p:cNvSpPr>
          <p:nvPr/>
        </p:nvSpPr>
        <p:spPr>
          <a:xfrm>
            <a:off x="8701416" y="4408834"/>
            <a:ext cx="478770" cy="436219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2" y="6248631"/>
            <a:ext cx="812799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66331"/>
            <a:ext cx="671513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5749180" y="5490993"/>
            <a:ext cx="506364" cy="46136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132" name="Группа 101"/>
          <p:cNvGrpSpPr>
            <a:grpSpLocks/>
          </p:cNvGrpSpPr>
          <p:nvPr/>
        </p:nvGrpSpPr>
        <p:grpSpPr bwMode="auto">
          <a:xfrm>
            <a:off x="381000" y="1219201"/>
            <a:ext cx="2397212" cy="2404670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79" y="7600074"/>
              <a:ext cx="5203744" cy="199516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58015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 по отношению к возникшим происшествиям</a:t>
              </a: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3" name="Группа 234"/>
          <p:cNvGrpSpPr>
            <a:grpSpLocks/>
          </p:cNvGrpSpPr>
          <p:nvPr/>
        </p:nvGrpSpPr>
        <p:grpSpPr bwMode="auto">
          <a:xfrm>
            <a:off x="397560" y="7953226"/>
            <a:ext cx="6042817" cy="1419375"/>
            <a:chOff x="793779" y="8233439"/>
            <a:chExt cx="4921221" cy="1361801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233439"/>
              <a:ext cx="4921221" cy="13618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5" name="Text Box 144"/>
            <p:cNvSpPr txBox="1">
              <a:spLocks noChangeArrowheads="1"/>
            </p:cNvSpPr>
            <p:nvPr/>
          </p:nvSpPr>
          <p:spPr bwMode="auto">
            <a:xfrm>
              <a:off x="1729480" y="8244246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6" name="Прямоугольник 237"/>
          <p:cNvSpPr>
            <a:spLocks noChangeArrowheads="1"/>
          </p:cNvSpPr>
          <p:nvPr/>
        </p:nvSpPr>
        <p:spPr bwMode="auto">
          <a:xfrm>
            <a:off x="1160566" y="8305800"/>
            <a:ext cx="5232298" cy="738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Показатели </a:t>
            </a:r>
            <a:r>
              <a:rPr lang="ru-RU" sz="1400" dirty="0">
                <a:solidFill>
                  <a:srgbClr val="000000"/>
                </a:solidFill>
                <a:cs typeface="Times New Roman" pitchFamily="18" charset="0"/>
              </a:rPr>
              <a:t>по происшествиям, </a:t>
            </a:r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связанный со сходом снежных масс в 2008-2020 гг.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  <a:p>
            <a:pPr algn="just"/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>
          <a:xfrm>
            <a:off x="447485" y="8317602"/>
            <a:ext cx="437847" cy="44539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>
          <a:xfrm>
            <a:off x="447485" y="886579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Прямоугольник 237"/>
          <p:cNvSpPr>
            <a:spLocks noChangeArrowheads="1"/>
          </p:cNvSpPr>
          <p:nvPr/>
        </p:nvSpPr>
        <p:spPr bwMode="auto">
          <a:xfrm>
            <a:off x="1168502" y="8836486"/>
            <a:ext cx="5232298" cy="307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50" name="Овал 149"/>
          <p:cNvSpPr>
            <a:spLocks noChangeAspect="1"/>
          </p:cNvSpPr>
          <p:nvPr/>
        </p:nvSpPr>
        <p:spPr>
          <a:xfrm>
            <a:off x="10101207" y="645676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>
          <a:xfrm>
            <a:off x="11319814" y="436420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>
          <a:xfrm>
            <a:off x="9969500" y="772279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>
          <a:xfrm>
            <a:off x="2693496" y="467260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>
          <a:xfrm>
            <a:off x="3399159" y="385046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>
          <a:xfrm>
            <a:off x="8940801" y="352387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7" name="Овал 156"/>
          <p:cNvSpPr>
            <a:spLocks noChangeAspect="1"/>
          </p:cNvSpPr>
          <p:nvPr/>
        </p:nvSpPr>
        <p:spPr>
          <a:xfrm>
            <a:off x="10382553" y="450592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>
          <a:xfrm>
            <a:off x="8629918" y="7542148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9" name="Овал 158"/>
          <p:cNvSpPr>
            <a:spLocks noChangeAspect="1"/>
          </p:cNvSpPr>
          <p:nvPr/>
        </p:nvSpPr>
        <p:spPr>
          <a:xfrm>
            <a:off x="3829353" y="6400800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Овал 159"/>
          <p:cNvSpPr>
            <a:spLocks noChangeAspect="1"/>
          </p:cNvSpPr>
          <p:nvPr/>
        </p:nvSpPr>
        <p:spPr>
          <a:xfrm>
            <a:off x="6303140" y="551982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1" name="Овал 160"/>
          <p:cNvSpPr>
            <a:spLocks noChangeAspect="1"/>
          </p:cNvSpPr>
          <p:nvPr/>
        </p:nvSpPr>
        <p:spPr>
          <a:xfrm>
            <a:off x="9221940" y="4416025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9453563" y="7670183"/>
            <a:ext cx="506364" cy="46136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>
            <a:off x="9818334" y="4468398"/>
            <a:ext cx="506364" cy="461361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2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4031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 smtClean="0"/>
              <a:t>(ЧС, ПРОИСШЕСТВИЯ, СВЯЗАННЫЕ С ПОСЕЩЕНИЕМ СПЕЛЕОЛОГИЧЕСКИХ ОБЪЕКТОВ )  </a:t>
            </a:r>
            <a:endParaRPr lang="ru-RU" dirty="0"/>
          </a:p>
        </p:txBody>
      </p:sp>
      <p:sp>
        <p:nvSpPr>
          <p:cNvPr id="2560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159" tIns="45590" rIns="91159" bIns="45590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2560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1" y="1133475"/>
            <a:ext cx="12058649" cy="8239128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560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219201"/>
            <a:ext cx="12047538" cy="815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4330701" y="5210689"/>
            <a:ext cx="1717505" cy="1614456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8372027" y="383219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6845298" y="4324002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9439622" y="2133600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1152251" y="4832868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5685382" y="2412184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8240559" y="3275791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5040727" y="3474086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4281881" y="2054258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783706" y="3360754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6522064" y="5622962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10682676" y="388620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7937212" y="4906282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5925516" y="6204917"/>
            <a:ext cx="1288596" cy="1240457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5341665" y="2890717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3725543" y="2220301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504982" y="4065773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837006" y="3735264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9440864" y="2062151"/>
            <a:ext cx="112553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6018214" y="2813281"/>
            <a:ext cx="825500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8308975" y="3276600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5013326" y="3756013"/>
            <a:ext cx="8270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881189" y="3562582"/>
            <a:ext cx="1247775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318500" y="5168887"/>
            <a:ext cx="6715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5973764" y="6569063"/>
            <a:ext cx="95885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4292600" y="3933813"/>
            <a:ext cx="950914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5576483" y="5011586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912420" y="4906804"/>
            <a:ext cx="1172732" cy="1382999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4647949" y="4152022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5684838" y="5211750"/>
            <a:ext cx="1141412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630739" y="5407012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4965701" y="4510075"/>
            <a:ext cx="1649413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9079566" y="4938467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7528951" y="3623871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7629526" y="3754425"/>
            <a:ext cx="96043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6154181" y="3391388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6615114" y="4143363"/>
            <a:ext cx="98901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7508527" y="5721119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8191501" y="6261556"/>
            <a:ext cx="1306514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9670259" y="5810331"/>
            <a:ext cx="1676319" cy="1598305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9837739" y="6166082"/>
            <a:ext cx="1125537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6548439" y="5980100"/>
            <a:ext cx="1389062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3183350" y="5792967"/>
            <a:ext cx="1615730" cy="197943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9525378" y="3701204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9956629" y="4936791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10277917" y="6872653"/>
            <a:ext cx="999683" cy="975948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81000" y="6705600"/>
            <a:ext cx="1584231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3186577" y="2474713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10820400" y="3970325"/>
            <a:ext cx="11398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9810751" y="4202100"/>
            <a:ext cx="11414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10291764" y="5110151"/>
            <a:ext cx="11398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10482264" y="7123101"/>
            <a:ext cx="67151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3690938" y="6116623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5380708" y="6781800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2095351" y="5986430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4369840" y="6231423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4459289" y="6487304"/>
            <a:ext cx="15144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1" name="Полилиния 330"/>
          <p:cNvSpPr/>
          <p:nvPr/>
        </p:nvSpPr>
        <p:spPr>
          <a:xfrm>
            <a:off x="6869770" y="6544312"/>
            <a:ext cx="1480011" cy="122808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8007098" y="6872652"/>
            <a:ext cx="1736755" cy="1495497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9340685" y="6934200"/>
            <a:ext cx="1175051" cy="1532489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9523414" y="7345347"/>
            <a:ext cx="95885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10101321" y="7609518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3082926" y="3094026"/>
            <a:ext cx="124777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769550" y="5161879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2268538" y="5394312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325534" y="5792967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468438" y="6067413"/>
            <a:ext cx="825500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3433080" y="4299142"/>
            <a:ext cx="1629433" cy="1503193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746500" y="4745025"/>
            <a:ext cx="825500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3184269" y="3793923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3124200" y="3602023"/>
            <a:ext cx="771525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509588" y="6886562"/>
            <a:ext cx="1631951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4953657" y="1672077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259" tIns="45637" rIns="91259" bIns="45637" anchor="ctr"/>
          <a:lstStyle/>
          <a:p>
            <a:pPr algn="ctr"/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5162551" y="2087551"/>
            <a:ext cx="873125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7085014" y="6915137"/>
            <a:ext cx="1150937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7516813" y="4787885"/>
            <a:ext cx="1423988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3621090" y="2482822"/>
            <a:ext cx="1006475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679450" y="4960926"/>
            <a:ext cx="1792288" cy="200055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8624890" y="3935400"/>
            <a:ext cx="1919287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778125" y="4432528"/>
            <a:ext cx="14700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5349875" y="7193192"/>
            <a:ext cx="960438" cy="215444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8156575" y="7287404"/>
            <a:ext cx="1306514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4551365" y="2682860"/>
            <a:ext cx="634999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3000375" y="5696182"/>
            <a:ext cx="1647825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590802" y="6248631"/>
            <a:ext cx="812799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10439401" y="8174025"/>
            <a:ext cx="671513" cy="20005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275264" y="3099079"/>
            <a:ext cx="1076326" cy="400110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65098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grpSp>
        <p:nvGrpSpPr>
          <p:cNvPr id="132" name="Группа 101"/>
          <p:cNvGrpSpPr>
            <a:grpSpLocks/>
          </p:cNvGrpSpPr>
          <p:nvPr/>
        </p:nvGrpSpPr>
        <p:grpSpPr bwMode="auto">
          <a:xfrm>
            <a:off x="381000" y="1219201"/>
            <a:ext cx="2397212" cy="2404670"/>
            <a:chOff x="487379" y="7592966"/>
            <a:chExt cx="5712003" cy="2002274"/>
          </a:xfrm>
        </p:grpSpPr>
        <p:sp>
          <p:nvSpPr>
            <p:cNvPr id="133" name="Прямоугольник 132"/>
            <p:cNvSpPr/>
            <p:nvPr/>
          </p:nvSpPr>
          <p:spPr>
            <a:xfrm>
              <a:off x="793779" y="7600074"/>
              <a:ext cx="5203744" cy="1995166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712003" cy="41358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</a:t>
              </a:r>
              <a:r>
                <a:rPr lang="ru-RU" altLang="ru-RU" b="1" dirty="0" smtClean="0">
                  <a:solidFill>
                    <a:srgbClr val="000000"/>
                  </a:solidFill>
                  <a:cs typeface="Times New Roman" pitchFamily="18" charset="0"/>
                </a:rPr>
                <a:t>опасности</a:t>
              </a:r>
              <a:endParaRPr lang="ru-RU" altLang="ru-RU" b="1" dirty="0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646115" y="2798761"/>
            <a:ext cx="274637" cy="29051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11239" y="2798761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1011239" y="3238497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639764" y="19954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12" tIns="45615" rIns="91212" bIns="45615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11239" y="2057400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110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646115" y="2371725"/>
            <a:ext cx="274637" cy="290511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990601" y="2376485"/>
            <a:ext cx="1514475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42" name="Прямоугольник 141"/>
          <p:cNvSpPr>
            <a:spLocks noChangeAspect="1"/>
          </p:cNvSpPr>
          <p:nvPr/>
        </p:nvSpPr>
        <p:spPr>
          <a:xfrm>
            <a:off x="646115" y="3216275"/>
            <a:ext cx="274637" cy="28892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89" tIns="45604" rIns="91189" bIns="456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3" name="Группа 234"/>
          <p:cNvGrpSpPr>
            <a:grpSpLocks/>
          </p:cNvGrpSpPr>
          <p:nvPr/>
        </p:nvGrpSpPr>
        <p:grpSpPr bwMode="auto">
          <a:xfrm>
            <a:off x="397560" y="8381777"/>
            <a:ext cx="6042817" cy="990826"/>
            <a:chOff x="793779" y="8644605"/>
            <a:chExt cx="4921221" cy="950635"/>
          </a:xfrm>
        </p:grpSpPr>
        <p:sp>
          <p:nvSpPr>
            <p:cNvPr id="144" name="Прямоугольник 143"/>
            <p:cNvSpPr/>
            <p:nvPr/>
          </p:nvSpPr>
          <p:spPr>
            <a:xfrm>
              <a:off x="793779" y="8644605"/>
              <a:ext cx="4921221" cy="95063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5" name="Text Box 144"/>
            <p:cNvSpPr txBox="1">
              <a:spLocks noChangeArrowheads="1"/>
            </p:cNvSpPr>
            <p:nvPr/>
          </p:nvSpPr>
          <p:spPr bwMode="auto">
            <a:xfrm>
              <a:off x="1729480" y="8644821"/>
              <a:ext cx="2972870" cy="37148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48" name="Овал 147"/>
          <p:cNvSpPr>
            <a:spLocks noChangeAspect="1"/>
          </p:cNvSpPr>
          <p:nvPr/>
        </p:nvSpPr>
        <p:spPr>
          <a:xfrm>
            <a:off x="476553" y="8789592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Прямоугольник 237"/>
          <p:cNvSpPr>
            <a:spLocks noChangeArrowheads="1"/>
          </p:cNvSpPr>
          <p:nvPr/>
        </p:nvSpPr>
        <p:spPr bwMode="auto">
          <a:xfrm>
            <a:off x="1168502" y="8836486"/>
            <a:ext cx="5232298" cy="5229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162" tIns="45590" rIns="91162" bIns="45590">
            <a:spAutoFit/>
          </a:bodyPr>
          <a:lstStyle/>
          <a:p>
            <a:pPr algn="just"/>
            <a:r>
              <a:rPr lang="ru-RU" sz="1400" dirty="0" smtClean="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посещения спелеологических объектов (пещер).</a:t>
            </a:r>
            <a:endParaRPr lang="ru-RU" sz="14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50" name="Овал 149"/>
          <p:cNvSpPr>
            <a:spLocks noChangeAspect="1"/>
          </p:cNvSpPr>
          <p:nvPr/>
        </p:nvSpPr>
        <p:spPr>
          <a:xfrm>
            <a:off x="2701315" y="4686446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71709" y="525303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sz="2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701315" y="6827209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6331137" y="3078777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9393728" y="5625026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8771089" y="6536991"/>
            <a:ext cx="437847" cy="430608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2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9021765" y="5380269"/>
            <a:ext cx="1125537" cy="21544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4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</p:spTree>
    <p:extLst>
      <p:ext uri="{BB962C8B-B14F-4D97-AF65-F5344CB8AC3E}">
        <p14:creationId xmlns:p14="http://schemas.microsoft.com/office/powerpoint/2010/main" val="1882756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113"/>
          <p:cNvSpPr>
            <a:spLocks noChangeArrowheads="1"/>
          </p:cNvSpPr>
          <p:nvPr/>
        </p:nvSpPr>
        <p:spPr bwMode="auto">
          <a:xfrm>
            <a:off x="0" y="-4761"/>
            <a:ext cx="12801600" cy="8429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/>
          <a:p>
            <a:pPr algn="ctr" defTabSz="1274652">
              <a:lnSpc>
                <a:spcPct val="80000"/>
              </a:lnSpc>
            </a:pPr>
            <a:r>
              <a:rPr lang="ru-RU" sz="2000" b="1" dirty="0" smtClean="0">
                <a:solidFill>
                  <a:srgbClr val="000000"/>
                </a:solidFill>
                <a:cs typeface="Times New Roman" pitchFamily="18" charset="0"/>
              </a:rPr>
              <a:t>РЕГИСТРАЦИЯ ТУРИСТСКИХ ГРУПП</a:t>
            </a:r>
            <a:endParaRPr lang="ru-RU" sz="20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1026" name="Picture 2" descr="F:\Булат\Безымянный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75" t="7724" r="28585" b="20732"/>
          <a:stretch/>
        </p:blipFill>
        <p:spPr bwMode="auto">
          <a:xfrm>
            <a:off x="152400" y="1606062"/>
            <a:ext cx="6858000" cy="4162292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xtLst/>
        </p:spPr>
      </p:pic>
      <p:sp>
        <p:nvSpPr>
          <p:cNvPr id="2" name="Прямоугольник 1"/>
          <p:cNvSpPr/>
          <p:nvPr/>
        </p:nvSpPr>
        <p:spPr>
          <a:xfrm>
            <a:off x="1905000" y="4107962"/>
            <a:ext cx="1600200" cy="68580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pic>
        <p:nvPicPr>
          <p:cNvPr id="1027" name="Picture 3" descr="F:\Булат\Безымянный2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80" t="7724" r="30665" b="41432"/>
          <a:stretch/>
        </p:blipFill>
        <p:spPr bwMode="auto">
          <a:xfrm>
            <a:off x="152400" y="5936761"/>
            <a:ext cx="6858000" cy="3017075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xtLst/>
        </p:spPr>
      </p:pic>
      <p:pic>
        <p:nvPicPr>
          <p:cNvPr id="1028" name="Picture 4" descr="F:\Булат\Безымянный3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009" r="48972" b="7411"/>
          <a:stretch/>
        </p:blipFill>
        <p:spPr bwMode="auto">
          <a:xfrm>
            <a:off x="7086600" y="1600200"/>
            <a:ext cx="5562600" cy="7353636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xtLst/>
        </p:spPr>
      </p:pic>
    </p:spTree>
    <p:extLst>
      <p:ext uri="{BB962C8B-B14F-4D97-AF65-F5344CB8AC3E}">
        <p14:creationId xmlns:p14="http://schemas.microsoft.com/office/powerpoint/2010/main" val="1273536980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113"/>
          <p:cNvSpPr>
            <a:spLocks noChangeArrowheads="1"/>
          </p:cNvSpPr>
          <p:nvPr/>
        </p:nvSpPr>
        <p:spPr bwMode="auto">
          <a:xfrm>
            <a:off x="0" y="-4761"/>
            <a:ext cx="12801600" cy="8429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/>
          <a:p>
            <a:pPr algn="ctr" defTabSz="1274652">
              <a:lnSpc>
                <a:spcPct val="80000"/>
              </a:lnSpc>
            </a:pPr>
            <a:r>
              <a:rPr lang="ru-RU" sz="2000" b="1" dirty="0">
                <a:solidFill>
                  <a:srgbClr val="000000"/>
                </a:solidFill>
                <a:cs typeface="Times New Roman" pitchFamily="18" charset="0"/>
              </a:rPr>
              <a:t>МОБИЛЬНОЕ ПРИЛОЖЕНИЕ «МЧС РОССИИ»</a:t>
            </a:r>
          </a:p>
        </p:txBody>
      </p:sp>
      <p:pic>
        <p:nvPicPr>
          <p:cNvPr id="26627" name="Рисунок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8764" y="1371599"/>
            <a:ext cx="7910512" cy="7778751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pic>
        <p:nvPicPr>
          <p:cNvPr id="2662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96"/>
          <a:stretch>
            <a:fillRect/>
          </a:stretch>
        </p:blipFill>
        <p:spPr bwMode="auto">
          <a:xfrm>
            <a:off x="8534401" y="1371599"/>
            <a:ext cx="4022725" cy="7778751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Прямоугольник 144"/>
          <p:cNvSpPr/>
          <p:nvPr/>
        </p:nvSpPr>
        <p:spPr>
          <a:xfrm>
            <a:off x="3784601" y="4644039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pic>
        <p:nvPicPr>
          <p:cNvPr id="358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5" y="1023938"/>
            <a:ext cx="12058649" cy="8162926"/>
          </a:xfrm>
          <a:prstGeom prst="rect">
            <a:avLst/>
          </a:prstGeom>
          <a:solidFill>
            <a:srgbClr val="FFFF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олилиния 137"/>
          <p:cNvSpPr/>
          <p:nvPr/>
        </p:nvSpPr>
        <p:spPr>
          <a:xfrm>
            <a:off x="8381351" y="3765767"/>
            <a:ext cx="1577166" cy="1381636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6854574" y="4257507"/>
            <a:ext cx="1748809" cy="169907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9413627" y="2012367"/>
            <a:ext cx="1761778" cy="1850662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1161528" y="4766372"/>
            <a:ext cx="1625961" cy="966319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5694707" y="2345688"/>
            <a:ext cx="2192789" cy="1419423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3" name="Полилиния 142"/>
          <p:cNvSpPr/>
          <p:nvPr/>
        </p:nvSpPr>
        <p:spPr>
          <a:xfrm>
            <a:off x="8249836" y="3209362"/>
            <a:ext cx="1625933" cy="876236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4" name="Полилиния 143"/>
          <p:cNvSpPr/>
          <p:nvPr/>
        </p:nvSpPr>
        <p:spPr>
          <a:xfrm>
            <a:off x="5050051" y="3407591"/>
            <a:ext cx="1087856" cy="110075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4291206" y="1987829"/>
            <a:ext cx="1354886" cy="1745962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1793033" y="3294325"/>
            <a:ext cx="1886699" cy="1562941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6531388" y="5556531"/>
            <a:ext cx="1276180" cy="1177195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3" name="Полилиния 152"/>
          <p:cNvSpPr/>
          <p:nvPr/>
        </p:nvSpPr>
        <p:spPr>
          <a:xfrm>
            <a:off x="10692002" y="3727090"/>
            <a:ext cx="1611344" cy="1549966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7946536" y="4839788"/>
            <a:ext cx="1335849" cy="1363061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5934840" y="6138489"/>
            <a:ext cx="1288596" cy="1211246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5350990" y="2824223"/>
            <a:ext cx="1152578" cy="130145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7" name="Полилиния 156"/>
          <p:cNvSpPr/>
          <p:nvPr/>
        </p:nvSpPr>
        <p:spPr>
          <a:xfrm>
            <a:off x="3734868" y="2153872"/>
            <a:ext cx="888448" cy="107033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2514309" y="3999278"/>
            <a:ext cx="1063101" cy="142400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3887957" y="3668770"/>
            <a:ext cx="1621892" cy="947761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6270626" y="2753326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5022851" y="3720909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4638677" y="3043046"/>
            <a:ext cx="634999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8285165" y="5171089"/>
            <a:ext cx="671511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4100514" y="3934426"/>
            <a:ext cx="9493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169" name="Полилиния 168"/>
          <p:cNvSpPr/>
          <p:nvPr/>
        </p:nvSpPr>
        <p:spPr>
          <a:xfrm>
            <a:off x="5585808" y="4945090"/>
            <a:ext cx="1652095" cy="127821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0" name="Полилиния 169"/>
          <p:cNvSpPr/>
          <p:nvPr/>
        </p:nvSpPr>
        <p:spPr>
          <a:xfrm>
            <a:off x="4377203" y="5144260"/>
            <a:ext cx="1680328" cy="1576674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1" name="Полилиния 170"/>
          <p:cNvSpPr/>
          <p:nvPr/>
        </p:nvSpPr>
        <p:spPr>
          <a:xfrm>
            <a:off x="2921746" y="4840375"/>
            <a:ext cx="1172732" cy="131767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2" name="Полилиния 171"/>
          <p:cNvSpPr/>
          <p:nvPr/>
        </p:nvSpPr>
        <p:spPr>
          <a:xfrm>
            <a:off x="4657275" y="4085591"/>
            <a:ext cx="1896810" cy="1255290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3" name="Прямоугольник 172"/>
          <p:cNvSpPr/>
          <p:nvPr/>
        </p:nvSpPr>
        <p:spPr>
          <a:xfrm>
            <a:off x="6108701" y="5265546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4927599" y="4673409"/>
            <a:ext cx="134302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 </a:t>
            </a: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Слобода</a:t>
            </a:r>
          </a:p>
        </p:txBody>
      </p:sp>
      <p:sp>
        <p:nvSpPr>
          <p:cNvPr id="176" name="Полилиния 175"/>
          <p:cNvSpPr/>
          <p:nvPr/>
        </p:nvSpPr>
        <p:spPr>
          <a:xfrm>
            <a:off x="9088890" y="4872038"/>
            <a:ext cx="1012148" cy="14150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77" name="Прямоугольник 176"/>
          <p:cNvSpPr/>
          <p:nvPr/>
        </p:nvSpPr>
        <p:spPr>
          <a:xfrm>
            <a:off x="9031289" y="5352859"/>
            <a:ext cx="11255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78" name="Полилиния 177"/>
          <p:cNvSpPr/>
          <p:nvPr/>
        </p:nvSpPr>
        <p:spPr>
          <a:xfrm>
            <a:off x="7538275" y="3517452"/>
            <a:ext cx="1518828" cy="1116717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0" name="Полилиния 179"/>
          <p:cNvSpPr/>
          <p:nvPr/>
        </p:nvSpPr>
        <p:spPr>
          <a:xfrm>
            <a:off x="6163507" y="3324959"/>
            <a:ext cx="1644054" cy="1783723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1" name="Прямоугольник 180"/>
          <p:cNvSpPr/>
          <p:nvPr/>
        </p:nvSpPr>
        <p:spPr>
          <a:xfrm>
            <a:off x="6624638" y="4107464"/>
            <a:ext cx="9890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182" name="Полилиния 181"/>
          <p:cNvSpPr/>
          <p:nvPr/>
        </p:nvSpPr>
        <p:spPr>
          <a:xfrm>
            <a:off x="7517804" y="5654690"/>
            <a:ext cx="2254589" cy="150622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4" name="Полилиния 183"/>
          <p:cNvSpPr/>
          <p:nvPr/>
        </p:nvSpPr>
        <p:spPr>
          <a:xfrm>
            <a:off x="9679535" y="5743835"/>
            <a:ext cx="1676319" cy="1514429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6557963" y="5944996"/>
            <a:ext cx="13890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187" name="Полилиния 186"/>
          <p:cNvSpPr/>
          <p:nvPr/>
        </p:nvSpPr>
        <p:spPr>
          <a:xfrm>
            <a:off x="3192674" y="5627646"/>
            <a:ext cx="1615730" cy="1937602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8" name="Полилиния 187"/>
          <p:cNvSpPr/>
          <p:nvPr/>
        </p:nvSpPr>
        <p:spPr>
          <a:xfrm>
            <a:off x="9534703" y="3634773"/>
            <a:ext cx="1569086" cy="1594779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89" name="Полилиния 188"/>
          <p:cNvSpPr/>
          <p:nvPr/>
        </p:nvSpPr>
        <p:spPr>
          <a:xfrm>
            <a:off x="9965955" y="4870297"/>
            <a:ext cx="1618246" cy="1185455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0" name="Полилиния 189"/>
          <p:cNvSpPr/>
          <p:nvPr/>
        </p:nvSpPr>
        <p:spPr>
          <a:xfrm>
            <a:off x="10329408" y="6791295"/>
            <a:ext cx="999683" cy="928641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1" name="Полилиния 190"/>
          <p:cNvSpPr/>
          <p:nvPr/>
        </p:nvSpPr>
        <p:spPr>
          <a:xfrm>
            <a:off x="438133" y="6580644"/>
            <a:ext cx="1463515" cy="1157595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2" name="Полилиния 191"/>
          <p:cNvSpPr/>
          <p:nvPr/>
        </p:nvSpPr>
        <p:spPr>
          <a:xfrm>
            <a:off x="3195902" y="2408282"/>
            <a:ext cx="1579712" cy="1771989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0960101" y="3934426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9820276" y="4297965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10491790" y="7087995"/>
            <a:ext cx="671511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197" name="Прямоугольник 196"/>
          <p:cNvSpPr/>
          <p:nvPr/>
        </p:nvSpPr>
        <p:spPr>
          <a:xfrm>
            <a:off x="3629026" y="6164071"/>
            <a:ext cx="8270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198" name="Полилиния 197"/>
          <p:cNvSpPr/>
          <p:nvPr/>
        </p:nvSpPr>
        <p:spPr>
          <a:xfrm>
            <a:off x="5359460" y="6648453"/>
            <a:ext cx="1705892" cy="1586349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199" name="Полилиния 198"/>
          <p:cNvSpPr/>
          <p:nvPr/>
        </p:nvSpPr>
        <p:spPr>
          <a:xfrm rot="21340596">
            <a:off x="2104675" y="5919999"/>
            <a:ext cx="1355070" cy="1531731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2528889" y="6148195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01" name="Полилиния 200"/>
          <p:cNvSpPr/>
          <p:nvPr/>
        </p:nvSpPr>
        <p:spPr>
          <a:xfrm>
            <a:off x="4379165" y="6164929"/>
            <a:ext cx="1154986" cy="159377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2" name="Прямоугольник 201"/>
          <p:cNvSpPr/>
          <p:nvPr/>
        </p:nvSpPr>
        <p:spPr>
          <a:xfrm>
            <a:off x="4467225" y="6451409"/>
            <a:ext cx="15160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203" name="Полилиния 202"/>
          <p:cNvSpPr/>
          <p:nvPr/>
        </p:nvSpPr>
        <p:spPr>
          <a:xfrm>
            <a:off x="6879047" y="6477881"/>
            <a:ext cx="1480011" cy="110445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" name="Полилиния 203"/>
          <p:cNvSpPr/>
          <p:nvPr/>
        </p:nvSpPr>
        <p:spPr>
          <a:xfrm>
            <a:off x="8016374" y="6806220"/>
            <a:ext cx="1736755" cy="1398693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8189914" y="7212615"/>
            <a:ext cx="13065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206" name="Полилиния 205"/>
          <p:cNvSpPr/>
          <p:nvPr/>
        </p:nvSpPr>
        <p:spPr>
          <a:xfrm>
            <a:off x="9350009" y="6854042"/>
            <a:ext cx="1175051" cy="1487336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9532938" y="7308659"/>
            <a:ext cx="95885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208" name="Полилиния 207"/>
          <p:cNvSpPr/>
          <p:nvPr/>
        </p:nvSpPr>
        <p:spPr>
          <a:xfrm>
            <a:off x="10157053" y="7475719"/>
            <a:ext cx="1023879" cy="1686882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3092450" y="2867626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210" name="Полилиния 209"/>
          <p:cNvSpPr/>
          <p:nvPr/>
        </p:nvSpPr>
        <p:spPr>
          <a:xfrm rot="21436068">
            <a:off x="1778874" y="5095448"/>
            <a:ext cx="1421844" cy="1009510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1" name="Прямоугольник 210"/>
          <p:cNvSpPr/>
          <p:nvPr/>
        </p:nvSpPr>
        <p:spPr>
          <a:xfrm>
            <a:off x="2278064" y="5468745"/>
            <a:ext cx="825500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12" name="Полилиния 211"/>
          <p:cNvSpPr/>
          <p:nvPr/>
        </p:nvSpPr>
        <p:spPr>
          <a:xfrm>
            <a:off x="1334860" y="5726471"/>
            <a:ext cx="1407848" cy="143877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3" name="Прямоугольник 212"/>
          <p:cNvSpPr/>
          <p:nvPr/>
        </p:nvSpPr>
        <p:spPr>
          <a:xfrm>
            <a:off x="1697040" y="6037864"/>
            <a:ext cx="82708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214" name="Полилиния 213"/>
          <p:cNvSpPr/>
          <p:nvPr/>
        </p:nvSpPr>
        <p:spPr>
          <a:xfrm>
            <a:off x="3442356" y="4232712"/>
            <a:ext cx="1629433" cy="146943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3193594" y="3727428"/>
            <a:ext cx="710111" cy="60780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17" name="Прямоугольник 216"/>
          <p:cNvSpPr/>
          <p:nvPr/>
        </p:nvSpPr>
        <p:spPr>
          <a:xfrm>
            <a:off x="3487739" y="3654233"/>
            <a:ext cx="7715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417513" y="6718109"/>
            <a:ext cx="163036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219" name="Полилиния 218"/>
          <p:cNvSpPr/>
          <p:nvPr/>
        </p:nvSpPr>
        <p:spPr>
          <a:xfrm>
            <a:off x="4962981" y="1605581"/>
            <a:ext cx="1174930" cy="1255249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322" tIns="45666" rIns="91322" bIns="45666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20" name="Прямоугольник 219"/>
          <p:cNvSpPr/>
          <p:nvPr/>
        </p:nvSpPr>
        <p:spPr>
          <a:xfrm>
            <a:off x="5170488" y="2052445"/>
            <a:ext cx="874712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7094538" y="6880033"/>
            <a:ext cx="115093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7526338" y="4752784"/>
            <a:ext cx="1423988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10293350" y="8096058"/>
            <a:ext cx="10334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629026" y="2547746"/>
            <a:ext cx="100806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2217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688976" y="4925027"/>
            <a:ext cx="1790699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Больше Кайбицы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5326063" y="3328795"/>
            <a:ext cx="107632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8634414" y="3900296"/>
            <a:ext cx="1919287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2524126" y="4328920"/>
            <a:ext cx="14700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4638677" y="5371908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2239964" y="3212909"/>
            <a:ext cx="124777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2865440" y="5441562"/>
            <a:ext cx="1266825" cy="2769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</a:t>
            </a:r>
          </a:p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Устье</a:t>
            </a:r>
          </a:p>
        </p:txBody>
      </p:sp>
      <p:sp>
        <p:nvSpPr>
          <p:cNvPr id="36011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/>
              <a:t>МОДЕЛЬ РАЗВИТИЯ ОБСТАНОВКИ</a:t>
            </a:r>
          </a:p>
          <a:p>
            <a:r>
              <a:rPr lang="ru-RU" altLang="ru-RU"/>
              <a:t>(ПРОГНОСТИЧЕСКАЯ КАРТА ПРЕДУПРЕЖДЕНИЙ) </a:t>
            </a:r>
            <a:endParaRPr lang="ru-RU"/>
          </a:p>
        </p:txBody>
      </p:sp>
      <p:grpSp>
        <p:nvGrpSpPr>
          <p:cNvPr id="36012" name="Группа 241"/>
          <p:cNvGrpSpPr>
            <a:grpSpLocks/>
          </p:cNvGrpSpPr>
          <p:nvPr/>
        </p:nvGrpSpPr>
        <p:grpSpPr bwMode="auto">
          <a:xfrm>
            <a:off x="457202" y="1182688"/>
            <a:ext cx="2065337" cy="1779587"/>
            <a:chOff x="793779" y="7599741"/>
            <a:chExt cx="4921221" cy="1995499"/>
          </a:xfrm>
        </p:grpSpPr>
        <p:sp>
          <p:nvSpPr>
            <p:cNvPr id="243" name="Прямоугольник 242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6039" name="Text Box 144"/>
            <p:cNvSpPr txBox="1">
              <a:spLocks noChangeArrowheads="1"/>
            </p:cNvSpPr>
            <p:nvPr/>
          </p:nvSpPr>
          <p:spPr bwMode="auto">
            <a:xfrm>
              <a:off x="1381894" y="7640375"/>
              <a:ext cx="3684926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 dirty="0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5" name="Прямоугольник 244"/>
          <p:cNvSpPr>
            <a:spLocks noChangeAspect="1"/>
          </p:cNvSpPr>
          <p:nvPr/>
        </p:nvSpPr>
        <p:spPr>
          <a:xfrm>
            <a:off x="560390" y="1677989"/>
            <a:ext cx="274637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935038" y="1728789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320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560390" y="2033590"/>
            <a:ext cx="274637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925514" y="2097088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320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49" name="Прямоугольник 248"/>
          <p:cNvSpPr>
            <a:spLocks noChangeAspect="1"/>
          </p:cNvSpPr>
          <p:nvPr/>
        </p:nvSpPr>
        <p:spPr>
          <a:xfrm>
            <a:off x="560390" y="2417764"/>
            <a:ext cx="274637" cy="290511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925514" y="2490789"/>
            <a:ext cx="1122362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3209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36019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22" tIns="45666" rIns="91322" bIns="4566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6020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22" tIns="45666" rIns="91322" bIns="4566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124" name="Прямоугольник 123"/>
          <p:cNvSpPr/>
          <p:nvPr/>
        </p:nvSpPr>
        <p:spPr>
          <a:xfrm>
            <a:off x="10147302" y="5500496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9837739" y="6229952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8464552" y="6743509"/>
            <a:ext cx="1141413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5729290" y="7210233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132" name="Прямоугольник 131"/>
          <p:cNvSpPr/>
          <p:nvPr/>
        </p:nvSpPr>
        <p:spPr>
          <a:xfrm>
            <a:off x="5795965" y="6352190"/>
            <a:ext cx="1139825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2286000" y="3863029"/>
            <a:ext cx="3816350" cy="1658289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-23…-28,</a:t>
            </a:r>
          </a:p>
          <a:p>
            <a:pPr algn="ctr">
              <a:defRPr/>
            </a:pPr>
            <a:r>
              <a:rPr lang="ru-RU" sz="2000" dirty="0">
                <a:solidFill>
                  <a:srgbClr val="002060"/>
                </a:solidFill>
              </a:rPr>
              <a:t>при прояснениях до -</a:t>
            </a:r>
            <a:r>
              <a:rPr lang="ru-RU" sz="2000" dirty="0" smtClean="0">
                <a:solidFill>
                  <a:srgbClr val="002060"/>
                </a:solidFill>
              </a:rPr>
              <a:t>33˚</a:t>
            </a:r>
            <a:r>
              <a:rPr lang="ru-RU" sz="2000" b="1" dirty="0" smtClean="0">
                <a:solidFill>
                  <a:srgbClr val="002060"/>
                </a:solidFill>
              </a:rPr>
              <a:t> </a:t>
            </a:r>
            <a:endParaRPr lang="ru-RU" sz="20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-17…-21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26" name="Прямая соединительная линия 125"/>
          <p:cNvCxnSpPr/>
          <p:nvPr/>
        </p:nvCxnSpPr>
        <p:spPr>
          <a:xfrm>
            <a:off x="2270917" y="4876800"/>
            <a:ext cx="3816350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5" name="Прямоугольник 114"/>
          <p:cNvSpPr/>
          <p:nvPr/>
        </p:nvSpPr>
        <p:spPr>
          <a:xfrm>
            <a:off x="4137025" y="5849629"/>
            <a:ext cx="3816350" cy="1909073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-24…-28</a:t>
            </a:r>
          </a:p>
          <a:p>
            <a:pPr algn="ctr">
              <a:defRPr/>
            </a:pPr>
            <a:r>
              <a:rPr lang="ru-RU" sz="2000" dirty="0" smtClean="0">
                <a:solidFill>
                  <a:srgbClr val="002060"/>
                </a:solidFill>
              </a:rPr>
              <a:t>при </a:t>
            </a:r>
            <a:r>
              <a:rPr lang="ru-RU" sz="2000" dirty="0">
                <a:solidFill>
                  <a:srgbClr val="002060"/>
                </a:solidFill>
              </a:rPr>
              <a:t>прояснениях до -</a:t>
            </a:r>
            <a:r>
              <a:rPr lang="ru-RU" sz="2000" dirty="0" smtClean="0">
                <a:solidFill>
                  <a:srgbClr val="002060"/>
                </a:solidFill>
              </a:rPr>
              <a:t>30˚</a:t>
            </a:r>
            <a:r>
              <a:rPr lang="ru-RU" sz="2000" b="1" dirty="0" smtClean="0">
                <a:solidFill>
                  <a:srgbClr val="002060"/>
                </a:solidFill>
              </a:rPr>
              <a:t> </a:t>
            </a:r>
            <a:endParaRPr lang="ru-RU" sz="20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-16…-19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6" name="Прямая соединительная линия 115"/>
          <p:cNvCxnSpPr/>
          <p:nvPr/>
        </p:nvCxnSpPr>
        <p:spPr>
          <a:xfrm flipV="1">
            <a:off x="4128265" y="7010400"/>
            <a:ext cx="3841750" cy="12701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7" name="Прямоугольник 116"/>
          <p:cNvSpPr/>
          <p:nvPr/>
        </p:nvSpPr>
        <p:spPr>
          <a:xfrm>
            <a:off x="7221221" y="3863029"/>
            <a:ext cx="3816350" cy="1630565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2" tIns="45666" rIns="91322" bIns="45666" anchor="ctr"/>
          <a:lstStyle/>
          <a:p>
            <a:pPr lvl="0" algn="ctr">
              <a:defRPr/>
            </a:pPr>
            <a:r>
              <a:rPr lang="ru-RU" sz="4100" b="1" dirty="0" smtClean="0">
                <a:solidFill>
                  <a:srgbClr val="002060"/>
                </a:solidFill>
              </a:rPr>
              <a:t>-23…-28</a:t>
            </a:r>
            <a:endParaRPr lang="ru-RU" sz="4100" b="1" dirty="0">
              <a:solidFill>
                <a:srgbClr val="002060"/>
              </a:solidFill>
            </a:endParaRPr>
          </a:p>
          <a:p>
            <a:pPr lvl="0" algn="ctr">
              <a:defRPr/>
            </a:pPr>
            <a:r>
              <a:rPr lang="ru-RU" sz="2000" dirty="0">
                <a:solidFill>
                  <a:srgbClr val="002060"/>
                </a:solidFill>
              </a:rPr>
              <a:t>при прояснениях до -</a:t>
            </a:r>
            <a:r>
              <a:rPr lang="ru-RU" sz="2000" dirty="0" smtClean="0">
                <a:solidFill>
                  <a:srgbClr val="002060"/>
                </a:solidFill>
              </a:rPr>
              <a:t>33˚</a:t>
            </a:r>
            <a:r>
              <a:rPr lang="ru-RU" sz="2000" b="1" dirty="0" smtClean="0">
                <a:solidFill>
                  <a:srgbClr val="002060"/>
                </a:solidFill>
              </a:rPr>
              <a:t> </a:t>
            </a:r>
            <a:endParaRPr lang="ru-RU" sz="2000" b="1" dirty="0">
              <a:solidFill>
                <a:srgbClr val="002060"/>
              </a:solidFill>
            </a:endParaRPr>
          </a:p>
          <a:p>
            <a:pPr lvl="0" algn="ctr">
              <a:defRPr/>
            </a:pPr>
            <a:r>
              <a:rPr lang="ru-RU" sz="4100" b="1" dirty="0" smtClean="0">
                <a:solidFill>
                  <a:srgbClr val="FF0000"/>
                </a:solidFill>
              </a:rPr>
              <a:t>-16…-21</a:t>
            </a:r>
            <a:endParaRPr lang="ru-RU" sz="4100" b="1" dirty="0">
              <a:solidFill>
                <a:srgbClr val="FF0000"/>
              </a:solidFill>
            </a:endParaRPr>
          </a:p>
        </p:txBody>
      </p:sp>
      <p:cxnSp>
        <p:nvCxnSpPr>
          <p:cNvPr id="118" name="Прямая соединительная линия 117"/>
          <p:cNvCxnSpPr/>
          <p:nvPr/>
        </p:nvCxnSpPr>
        <p:spPr>
          <a:xfrm>
            <a:off x="7261759" y="4839788"/>
            <a:ext cx="3816350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7" name="Прямоугольник 111"/>
          <p:cNvSpPr>
            <a:spLocks noChangeArrowheads="1"/>
          </p:cNvSpPr>
          <p:nvPr/>
        </p:nvSpPr>
        <p:spPr bwMode="auto">
          <a:xfrm>
            <a:off x="7799812" y="1766887"/>
            <a:ext cx="4602452" cy="33852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3" tIns="45706" rIns="91413" bIns="45706">
            <a:spAutoFit/>
          </a:bodyPr>
          <a:lstStyle/>
          <a:p>
            <a:r>
              <a:rPr lang="ru-RU" sz="1600" b="1" dirty="0" smtClean="0">
                <a:solidFill>
                  <a:srgbClr val="000000"/>
                </a:solidFill>
              </a:rPr>
              <a:t>Очень низкая температура</a:t>
            </a:r>
          </a:p>
        </p:txBody>
      </p:sp>
      <p:sp>
        <p:nvSpPr>
          <p:cNvPr id="135" name="Прямоугольник 134"/>
          <p:cNvSpPr/>
          <p:nvPr/>
        </p:nvSpPr>
        <p:spPr>
          <a:xfrm>
            <a:off x="7778703" y="1295400"/>
            <a:ext cx="4531360" cy="338498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6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Туман</a:t>
            </a:r>
            <a:endParaRPr lang="ru-RU" sz="1200" dirty="0">
              <a:effectLst/>
              <a:latin typeface="Times New Roman"/>
              <a:ea typeface="Times New Roman"/>
            </a:endParaRPr>
          </a:p>
        </p:txBody>
      </p:sp>
      <p:pic>
        <p:nvPicPr>
          <p:cNvPr id="110" name="Picture 2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23436" y="1286998"/>
            <a:ext cx="448001" cy="428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2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38026" y="1766887"/>
            <a:ext cx="448001" cy="428625"/>
          </a:xfrm>
          <a:prstGeom prst="rect">
            <a:avLst/>
          </a:prstGeom>
          <a:noFill/>
          <a:ln>
            <a:noFill/>
          </a:ln>
          <a:effectLst/>
          <a:extLst/>
        </p:spPr>
      </p:pic>
    </p:spTree>
    <p:extLst>
      <p:ext uri="{BB962C8B-B14F-4D97-AF65-F5344CB8AC3E}">
        <p14:creationId xmlns:p14="http://schemas.microsoft.com/office/powerpoint/2010/main" val="37500647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77890"/>
            <a:ext cx="6363240" cy="44097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0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8101" y="877891"/>
            <a:ext cx="6413499" cy="43586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87680"/>
            <a:ext cx="6406662" cy="43113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2" name="Picture 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6662" y="5257802"/>
            <a:ext cx="6446607" cy="43412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2" name="Прямая соединительная линия 41"/>
          <p:cNvCxnSpPr/>
          <p:nvPr/>
        </p:nvCxnSpPr>
        <p:spPr>
          <a:xfrm>
            <a:off x="6388101" y="882652"/>
            <a:ext cx="0" cy="8728074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63" name="TextBox 440"/>
          <p:cNvSpPr txBox="1">
            <a:spLocks noChangeArrowheads="1"/>
          </p:cNvSpPr>
          <p:nvPr/>
        </p:nvSpPr>
        <p:spPr bwMode="auto">
          <a:xfrm>
            <a:off x="10154119" y="5328195"/>
            <a:ext cx="2624138" cy="2488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09" tIns="24150" rIns="48309" bIns="24150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15.00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19.01.2021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441548" y="3708403"/>
            <a:ext cx="1042527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936458" y="2447715"/>
            <a:ext cx="646562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066800" y="2286000"/>
            <a:ext cx="1040539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4511807" y="2447715"/>
            <a:ext cx="953218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9476" name="Text Box 2"/>
          <p:cNvSpPr txBox="1">
            <a:spLocks noChangeArrowheads="1"/>
          </p:cNvSpPr>
          <p:nvPr/>
        </p:nvSpPr>
        <p:spPr bwMode="auto">
          <a:xfrm>
            <a:off x="0" y="-11111"/>
            <a:ext cx="12801600" cy="88900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dirty="0"/>
              <a:t>МОДЕЛЬ РАЗВИТИЯ ОБСТАНОВКИ</a:t>
            </a:r>
          </a:p>
          <a:p>
            <a:r>
              <a:rPr lang="ru-RU" dirty="0"/>
              <a:t>(ИНФОРМАЦИОННЫЕ МАТЕРИАЛЫ ПО </a:t>
            </a:r>
            <a:r>
              <a:rPr lang="ru-RU" dirty="0" smtClean="0"/>
              <a:t>ТЕМПЕРАТУРЫ ВОЗДУХА</a:t>
            </a:r>
            <a:endParaRPr lang="ru-RU" dirty="0"/>
          </a:p>
          <a:p>
            <a:r>
              <a:rPr lang="ru-RU" dirty="0"/>
              <a:t>НА ТЕРРИТОРИИ  РЕСПУБЛИКИ ТАТАРСТАН)</a:t>
            </a:r>
          </a:p>
        </p:txBody>
      </p:sp>
      <p:sp>
        <p:nvSpPr>
          <p:cNvPr id="19477" name="TextBox 30"/>
          <p:cNvSpPr txBox="1">
            <a:spLocks noChangeArrowheads="1"/>
          </p:cNvSpPr>
          <p:nvPr/>
        </p:nvSpPr>
        <p:spPr bwMode="auto">
          <a:xfrm>
            <a:off x="3679453" y="5328195"/>
            <a:ext cx="2620962" cy="2488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09" tIns="24150" rIns="48309" bIns="24150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12.00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19.01.2021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cxnSp>
        <p:nvCxnSpPr>
          <p:cNvPr id="43" name="Прямая соединительная линия 42"/>
          <p:cNvCxnSpPr/>
          <p:nvPr/>
        </p:nvCxnSpPr>
        <p:spPr>
          <a:xfrm>
            <a:off x="0" y="5248276"/>
            <a:ext cx="12801600" cy="9526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79" name="TextBox 73"/>
          <p:cNvSpPr txBox="1">
            <a:spLocks noChangeArrowheads="1"/>
          </p:cNvSpPr>
          <p:nvPr/>
        </p:nvSpPr>
        <p:spPr bwMode="auto">
          <a:xfrm>
            <a:off x="10130673" y="934119"/>
            <a:ext cx="2624138" cy="2488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09" tIns="24150" rIns="48309" bIns="24150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06.00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19.01.2021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sp>
        <p:nvSpPr>
          <p:cNvPr id="19480" name="TextBox 30"/>
          <p:cNvSpPr txBox="1">
            <a:spLocks noChangeArrowheads="1"/>
          </p:cNvSpPr>
          <p:nvPr/>
        </p:nvSpPr>
        <p:spPr bwMode="auto">
          <a:xfrm>
            <a:off x="3730382" y="956264"/>
            <a:ext cx="2635249" cy="2488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8309" tIns="24150" rIns="48309" bIns="24150">
            <a:spAutoFit/>
          </a:bodyPr>
          <a:lstStyle>
            <a:lvl1pPr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812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/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03.00 (</a:t>
            </a:r>
            <a:r>
              <a:rPr lang="ru-RU" b="1" dirty="0" err="1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мск</a:t>
            </a:r>
            <a:r>
              <a:rPr lang="ru-RU" b="1" dirty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) </a:t>
            </a:r>
            <a:r>
              <a:rPr lang="ru-RU" b="1" dirty="0" smtClean="0">
                <a:solidFill>
                  <a:srgbClr val="000000"/>
                </a:solidFill>
                <a:latin typeface="Arial" charset="0"/>
                <a:cs typeface="Times New Roman" pitchFamily="18" charset="0"/>
              </a:rPr>
              <a:t>19.01.2021</a:t>
            </a:r>
            <a:endParaRPr lang="ru-RU" b="1" dirty="0">
              <a:solidFill>
                <a:srgbClr val="000000"/>
              </a:solidFill>
              <a:latin typeface="Arial" charset="0"/>
              <a:cs typeface="Times New Roman" pitchFamily="18" charset="0"/>
            </a:endParaRPr>
          </a:p>
        </p:txBody>
      </p:sp>
      <p:pic>
        <p:nvPicPr>
          <p:cNvPr id="33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3816" y="2045596"/>
            <a:ext cx="291815" cy="3155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4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7418" y="2081457"/>
            <a:ext cx="291815" cy="3155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5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6442" y="6455672"/>
            <a:ext cx="291815" cy="3155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6" name="Picture 6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3816" y="6443949"/>
            <a:ext cx="291815" cy="3155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" name="TextBox 25"/>
          <p:cNvSpPr txBox="1"/>
          <p:nvPr/>
        </p:nvSpPr>
        <p:spPr>
          <a:xfrm>
            <a:off x="10844673" y="3618601"/>
            <a:ext cx="1042527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339583" y="2357913"/>
            <a:ext cx="646562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469925" y="2196198"/>
            <a:ext cx="1040539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0914932" y="2357913"/>
            <a:ext cx="953218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4441548" y="8114401"/>
            <a:ext cx="1042527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936458" y="6853713"/>
            <a:ext cx="646562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066800" y="6691998"/>
            <a:ext cx="1040539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4511807" y="6853713"/>
            <a:ext cx="953218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0766148" y="8114401"/>
            <a:ext cx="1042527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Альметьевск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261058" y="6853713"/>
            <a:ext cx="646562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Казань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391400" y="6691998"/>
            <a:ext cx="1040539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Зеленодольск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0836407" y="6853713"/>
            <a:ext cx="953218" cy="191399"/>
          </a:xfrm>
          <a:prstGeom prst="rect">
            <a:avLst/>
          </a:prstGeom>
          <a:solidFill>
            <a:srgbClr val="FF0000"/>
          </a:solidFill>
          <a:effectLst>
            <a:softEdge rad="63500"/>
          </a:effectLst>
        </p:spPr>
        <p:txBody>
          <a:bodyPr lIns="82867" tIns="41434" rIns="82867" bIns="41434">
            <a:spAutoFit/>
          </a:bodyPr>
          <a:lstStyle>
            <a:defPPr>
              <a:defRPr lang="ru-RU"/>
            </a:defPPr>
            <a:lvl1pPr algn="ctr">
              <a:defRPr sz="700" b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>
                <a:solidFill>
                  <a:prstClr val="white"/>
                </a:solidFill>
              </a:rPr>
              <a:t>Наб.Челны</a:t>
            </a: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4185843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3" t="6158" r="24741" b="8182"/>
          <a:stretch>
            <a:fillRect/>
          </a:stretch>
        </p:blipFill>
        <p:spPr bwMode="auto">
          <a:xfrm>
            <a:off x="369888" y="1143000"/>
            <a:ext cx="12047538" cy="8153400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8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0801" y="3998914"/>
            <a:ext cx="1639889" cy="179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9" name="Полилиния 158"/>
          <p:cNvSpPr/>
          <p:nvPr/>
        </p:nvSpPr>
        <p:spPr>
          <a:xfrm>
            <a:off x="1784351" y="3360740"/>
            <a:ext cx="1885950" cy="1563686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45" tIns="45677" rIns="91345" bIns="45677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0485" name="Rectangle 58"/>
          <p:cNvSpPr>
            <a:spLocks noChangeArrowheads="1"/>
          </p:cNvSpPr>
          <p:nvPr/>
        </p:nvSpPr>
        <p:spPr bwMode="auto">
          <a:xfrm>
            <a:off x="460377" y="1225551"/>
            <a:ext cx="11884025" cy="43689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27869" tIns="63935" rIns="127869" bIns="63935">
            <a:spAutoFit/>
          </a:bodyPr>
          <a:lstStyle/>
          <a:p>
            <a:pPr algn="ctr" defTabSz="1277827"/>
            <a:r>
              <a:rPr lang="ru-RU" altLang="ru-RU" sz="2000" b="1">
                <a:solidFill>
                  <a:srgbClr val="000000"/>
                </a:solidFill>
              </a:rPr>
              <a:t>Функционируют четыре ледовые переправы</a:t>
            </a:r>
          </a:p>
        </p:txBody>
      </p:sp>
      <p:sp>
        <p:nvSpPr>
          <p:cNvPr id="28" name="Прямоугольник 27"/>
          <p:cNvSpPr/>
          <p:nvPr/>
        </p:nvSpPr>
        <p:spPr>
          <a:xfrm>
            <a:off x="1555750" y="3770605"/>
            <a:ext cx="1336675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0487" name="Line 251"/>
          <p:cNvSpPr>
            <a:spLocks noChangeShapeType="1"/>
          </p:cNvSpPr>
          <p:nvPr/>
        </p:nvSpPr>
        <p:spPr bwMode="auto">
          <a:xfrm flipH="1">
            <a:off x="609601" y="5216526"/>
            <a:ext cx="7938" cy="20224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69" tIns="63935" rIns="127869" bIns="63935"/>
          <a:lstStyle/>
          <a:p>
            <a:endParaRPr lang="ru-RU"/>
          </a:p>
        </p:txBody>
      </p:sp>
      <p:sp>
        <p:nvSpPr>
          <p:cNvPr id="20488" name="Line 250"/>
          <p:cNvSpPr>
            <a:spLocks noChangeShapeType="1"/>
          </p:cNvSpPr>
          <p:nvPr/>
        </p:nvSpPr>
        <p:spPr bwMode="auto">
          <a:xfrm flipV="1">
            <a:off x="617539" y="4048125"/>
            <a:ext cx="2000250" cy="1168401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69" tIns="63935" rIns="127869" bIns="63935"/>
          <a:lstStyle/>
          <a:p>
            <a:endParaRPr lang="ru-RU"/>
          </a:p>
        </p:txBody>
      </p:sp>
      <p:sp>
        <p:nvSpPr>
          <p:cNvPr id="20489" name="AutoShape 84"/>
          <p:cNvSpPr>
            <a:spLocks noChangeArrowheads="1"/>
          </p:cNvSpPr>
          <p:nvPr/>
        </p:nvSpPr>
        <p:spPr bwMode="auto">
          <a:xfrm>
            <a:off x="762001" y="1905001"/>
            <a:ext cx="2859088" cy="1457325"/>
          </a:xfrm>
          <a:prstGeom prst="wedgeRectCallout">
            <a:avLst>
              <a:gd name="adj1" fmla="val 27560"/>
              <a:gd name="adj2" fmla="val 88954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500" tIns="73199" rIns="146500" bIns="73199"/>
          <a:lstStyle/>
          <a:p>
            <a:pPr algn="ctr" defTabSz="105718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 п.г.т. Н.Вязовые, грузоподъемность  3,5 т, режим работы круглосуточный.</a:t>
            </a:r>
            <a:endParaRPr lang="ru-RU" altLang="ru-RU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20490" name="Группа 1"/>
          <p:cNvGrpSpPr>
            <a:grpSpLocks/>
          </p:cNvGrpSpPr>
          <p:nvPr/>
        </p:nvGrpSpPr>
        <p:grpSpPr bwMode="auto">
          <a:xfrm>
            <a:off x="400050" y="8288338"/>
            <a:ext cx="4186238" cy="881063"/>
            <a:chOff x="429264" y="7753866"/>
            <a:chExt cx="4185551" cy="881449"/>
          </a:xfrm>
        </p:grpSpPr>
        <p:sp>
          <p:nvSpPr>
            <p:cNvPr id="61" name="Прямоугольник 60"/>
            <p:cNvSpPr/>
            <p:nvPr/>
          </p:nvSpPr>
          <p:spPr>
            <a:xfrm>
              <a:off x="599099" y="7753866"/>
              <a:ext cx="4015716" cy="881449"/>
            </a:xfrm>
            <a:prstGeom prst="rect">
              <a:avLst/>
            </a:prstGeom>
            <a:solidFill>
              <a:srgbClr val="FFFFFF"/>
            </a:solidFill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532" name="TextBox 132"/>
            <p:cNvSpPr txBox="1">
              <a:spLocks noChangeArrowheads="1"/>
            </p:cNvSpPr>
            <p:nvPr/>
          </p:nvSpPr>
          <p:spPr bwMode="auto">
            <a:xfrm>
              <a:off x="1347748" y="8180347"/>
              <a:ext cx="2291694" cy="215538"/>
            </a:xfrm>
            <a:prstGeom prst="rect">
              <a:avLst/>
            </a:prstGeom>
            <a:solidFill>
              <a:srgbClr val="FFFFFF">
                <a:alpha val="8509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 anchorCtr="1">
              <a:spAutoFit/>
            </a:bodyPr>
            <a:lstStyle>
              <a:lvl1pPr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9128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9128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400">
                  <a:solidFill>
                    <a:srgbClr val="000000"/>
                  </a:solidFill>
                  <a:cs typeface="Times New Roman" pitchFamily="18" charset="0"/>
                </a:rPr>
                <a:t>- Ледовая переправа</a:t>
              </a:r>
            </a:p>
          </p:txBody>
        </p:sp>
        <p:sp>
          <p:nvSpPr>
            <p:cNvPr id="20533" name="Rectangle 112"/>
            <p:cNvSpPr>
              <a:spLocks noChangeArrowheads="1"/>
            </p:cNvSpPr>
            <p:nvPr/>
          </p:nvSpPr>
          <p:spPr bwMode="auto">
            <a:xfrm>
              <a:off x="1122625" y="8085283"/>
              <a:ext cx="111296" cy="330354"/>
            </a:xfrm>
            <a:prstGeom prst="rect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ru-RU" altLang="ru-RU">
                <a:latin typeface="Arial" charset="0"/>
              </a:endParaRPr>
            </a:p>
          </p:txBody>
        </p:sp>
        <p:pic>
          <p:nvPicPr>
            <p:cNvPr id="20534" name="Picture 15" descr="773013438"/>
            <p:cNvPicPr>
              <a:picLocks noChangeAspect="1" noChangeArrowheads="1" noCrop="1"/>
            </p:cNvPicPr>
            <p:nvPr/>
          </p:nvPicPr>
          <p:blipFill>
            <a:blip r:embed="rId4">
              <a:lum contrast="10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59" y="8082853"/>
              <a:ext cx="344007" cy="330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35" name="Text Box 270"/>
            <p:cNvSpPr txBox="1">
              <a:spLocks noChangeArrowheads="1"/>
            </p:cNvSpPr>
            <p:nvPr/>
          </p:nvSpPr>
          <p:spPr bwMode="auto">
            <a:xfrm>
              <a:off x="429264" y="7826444"/>
              <a:ext cx="3687493" cy="2692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68375" tIns="34188" rIns="68375" bIns="34188">
              <a:spAutoFit/>
            </a:bodyPr>
            <a:lstStyle>
              <a:lvl1pPr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95726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95726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ОБОЗНАЧЕНИЯ:</a:t>
              </a:r>
            </a:p>
          </p:txBody>
        </p:sp>
      </p:grpSp>
      <p:sp>
        <p:nvSpPr>
          <p:cNvPr id="20491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/>
              <a:t>МОДЕЛЬ РАЗВИТИЯ ОБСТАНОВКИ</a:t>
            </a:r>
          </a:p>
          <a:p>
            <a:r>
              <a:rPr lang="ru-RU" altLang="ru-RU"/>
              <a:t>(ФУНКЦИОНИРОВАНИЕ ЛЕДОВЫХ ПЕРЕПРАВ) </a:t>
            </a:r>
            <a:endParaRPr lang="ru-RU"/>
          </a:p>
        </p:txBody>
      </p:sp>
      <p:grpSp>
        <p:nvGrpSpPr>
          <p:cNvPr id="20492" name="Группа 159"/>
          <p:cNvGrpSpPr>
            <a:grpSpLocks/>
          </p:cNvGrpSpPr>
          <p:nvPr/>
        </p:nvGrpSpPr>
        <p:grpSpPr bwMode="auto">
          <a:xfrm>
            <a:off x="10279064" y="7440613"/>
            <a:ext cx="2065337" cy="1779587"/>
            <a:chOff x="793779" y="7599741"/>
            <a:chExt cx="4921221" cy="1995499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/>
            </a:p>
          </p:txBody>
        </p:sp>
        <p:sp>
          <p:nvSpPr>
            <p:cNvPr id="20530" name="Text Box 144"/>
            <p:cNvSpPr txBox="1">
              <a:spLocks noChangeArrowheads="1"/>
            </p:cNvSpPr>
            <p:nvPr/>
          </p:nvSpPr>
          <p:spPr bwMode="auto">
            <a:xfrm>
              <a:off x="1381894" y="7640375"/>
              <a:ext cx="3684926" cy="5569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63" name="Прямоугольник 162"/>
          <p:cNvSpPr>
            <a:spLocks noChangeAspect="1"/>
          </p:cNvSpPr>
          <p:nvPr/>
        </p:nvSpPr>
        <p:spPr>
          <a:xfrm>
            <a:off x="10382250" y="7935914"/>
            <a:ext cx="274638" cy="290511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43" tIns="45630" rIns="91243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4" name="Прямоугольник 163"/>
          <p:cNvSpPr/>
          <p:nvPr/>
        </p:nvSpPr>
        <p:spPr>
          <a:xfrm>
            <a:off x="10756900" y="7986714"/>
            <a:ext cx="1122363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2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5" name="Прямоугольник 164"/>
          <p:cNvSpPr>
            <a:spLocks noChangeAspect="1"/>
          </p:cNvSpPr>
          <p:nvPr/>
        </p:nvSpPr>
        <p:spPr>
          <a:xfrm>
            <a:off x="10382250" y="8291514"/>
            <a:ext cx="274638" cy="28892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43" tIns="45630" rIns="91243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6" name="Прямоугольник 165"/>
          <p:cNvSpPr/>
          <p:nvPr/>
        </p:nvSpPr>
        <p:spPr>
          <a:xfrm>
            <a:off x="10747376" y="8355013"/>
            <a:ext cx="1122363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2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10382250" y="8675689"/>
            <a:ext cx="274638" cy="290511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243" tIns="45630" rIns="91243" bIns="456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Прямоугольник 167"/>
          <p:cNvSpPr/>
          <p:nvPr/>
        </p:nvSpPr>
        <p:spPr>
          <a:xfrm>
            <a:off x="10747376" y="8748714"/>
            <a:ext cx="1122363" cy="169277"/>
          </a:xfrm>
          <a:prstGeom prst="rect">
            <a:avLst/>
          </a:prstGeom>
          <a:solidFill>
            <a:sysClr val="window" lastClr="FFFFFF">
              <a:alpha val="67000"/>
            </a:sysClr>
          </a:solidFill>
        </p:spPr>
        <p:txBody>
          <a:bodyPr lIns="0" tIns="0" rIns="0" bIns="0">
            <a:spAutoFit/>
          </a:bodyPr>
          <a:lstStyle/>
          <a:p>
            <a:pPr defTabSz="912424">
              <a:defRPr/>
            </a:pPr>
            <a:r>
              <a:rPr lang="ru-RU" sz="11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0499" name="Rectangle 112"/>
          <p:cNvSpPr>
            <a:spLocks noChangeArrowheads="1"/>
          </p:cNvSpPr>
          <p:nvPr/>
        </p:nvSpPr>
        <p:spPr bwMode="auto">
          <a:xfrm>
            <a:off x="7740650" y="4648201"/>
            <a:ext cx="96838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69" tIns="63935" rIns="127869" bIns="63935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00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7438" y="4645024"/>
            <a:ext cx="303212" cy="30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Прямоугольник 31"/>
          <p:cNvSpPr/>
          <p:nvPr/>
        </p:nvSpPr>
        <p:spPr>
          <a:xfrm>
            <a:off x="6845301" y="4404019"/>
            <a:ext cx="908050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sp>
        <p:nvSpPr>
          <p:cNvPr id="33" name="Прямоугольник 32"/>
          <p:cNvSpPr/>
          <p:nvPr/>
        </p:nvSpPr>
        <p:spPr>
          <a:xfrm>
            <a:off x="6781801" y="5012030"/>
            <a:ext cx="1612899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20503" name="Line 250"/>
          <p:cNvSpPr>
            <a:spLocks noChangeShapeType="1"/>
          </p:cNvSpPr>
          <p:nvPr/>
        </p:nvSpPr>
        <p:spPr bwMode="auto">
          <a:xfrm flipH="1" flipV="1">
            <a:off x="7837489" y="4795839"/>
            <a:ext cx="1382711" cy="538162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69" tIns="63935" rIns="127869" bIns="63935"/>
          <a:lstStyle/>
          <a:p>
            <a:endParaRPr lang="ru-RU"/>
          </a:p>
        </p:txBody>
      </p:sp>
      <p:sp>
        <p:nvSpPr>
          <p:cNvPr id="20504" name="Line 251"/>
          <p:cNvSpPr>
            <a:spLocks noChangeShapeType="1"/>
          </p:cNvSpPr>
          <p:nvPr/>
        </p:nvSpPr>
        <p:spPr bwMode="auto">
          <a:xfrm>
            <a:off x="9220200" y="5373690"/>
            <a:ext cx="0" cy="2017712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69" tIns="63935" rIns="127869" bIns="63935"/>
          <a:lstStyle/>
          <a:p>
            <a:endParaRPr lang="ru-RU"/>
          </a:p>
        </p:txBody>
      </p:sp>
      <p:pic>
        <p:nvPicPr>
          <p:cNvPr id="2050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415" t="36111" r="8749" b="22002"/>
          <a:stretch>
            <a:fillRect/>
          </a:stretch>
        </p:blipFill>
        <p:spPr bwMode="auto">
          <a:xfrm>
            <a:off x="6710364" y="5334000"/>
            <a:ext cx="2463800" cy="2017714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06" name="Line 251"/>
          <p:cNvSpPr>
            <a:spLocks noChangeShapeType="1"/>
          </p:cNvSpPr>
          <p:nvPr/>
        </p:nvSpPr>
        <p:spPr bwMode="auto">
          <a:xfrm>
            <a:off x="6477001" y="5334000"/>
            <a:ext cx="0" cy="1998662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91" tIns="63946" rIns="127891" bIns="63946"/>
          <a:lstStyle/>
          <a:p>
            <a:endParaRPr lang="ru-RU"/>
          </a:p>
        </p:txBody>
      </p:sp>
      <p:sp>
        <p:nvSpPr>
          <p:cNvPr id="20507" name="Line 250"/>
          <p:cNvSpPr>
            <a:spLocks noChangeShapeType="1"/>
          </p:cNvSpPr>
          <p:nvPr/>
        </p:nvSpPr>
        <p:spPr bwMode="auto">
          <a:xfrm flipH="1" flipV="1">
            <a:off x="3568701" y="4295775"/>
            <a:ext cx="2908300" cy="104457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91" tIns="63946" rIns="127891" bIns="63946"/>
          <a:lstStyle/>
          <a:p>
            <a:endParaRPr lang="ru-RU"/>
          </a:p>
        </p:txBody>
      </p:sp>
      <p:sp>
        <p:nvSpPr>
          <p:cNvPr id="20508" name="AutoShape 84"/>
          <p:cNvSpPr>
            <a:spLocks noChangeArrowheads="1"/>
          </p:cNvSpPr>
          <p:nvPr/>
        </p:nvSpPr>
        <p:spPr bwMode="auto">
          <a:xfrm>
            <a:off x="3733800" y="1903415"/>
            <a:ext cx="2947988" cy="1454150"/>
          </a:xfrm>
          <a:prstGeom prst="wedgeRectCallout">
            <a:avLst>
              <a:gd name="adj1" fmla="val -49306"/>
              <a:gd name="adj2" fmla="val 92931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525" tIns="73211" rIns="146525" bIns="73211"/>
          <a:lstStyle/>
          <a:p>
            <a:pPr algn="ctr" defTabSz="105718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3157540" y="3647866"/>
            <a:ext cx="1338261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50" name="Полилиния 49"/>
          <p:cNvSpPr/>
          <p:nvPr/>
        </p:nvSpPr>
        <p:spPr>
          <a:xfrm>
            <a:off x="2505076" y="4065589"/>
            <a:ext cx="1063625" cy="14239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45" tIns="45677" rIns="91345" bIns="45677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1" name="Прямоугольник 50"/>
          <p:cNvSpPr>
            <a:spLocks/>
          </p:cNvSpPr>
          <p:nvPr/>
        </p:nvSpPr>
        <p:spPr>
          <a:xfrm>
            <a:off x="2052639" y="4445293"/>
            <a:ext cx="1338261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3568700" y="4531018"/>
            <a:ext cx="1462089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20513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2451" y="4030663"/>
            <a:ext cx="341313" cy="311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4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7788" y="3960813"/>
            <a:ext cx="342901" cy="3111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5" name="Rectangle 112"/>
          <p:cNvSpPr>
            <a:spLocks noChangeArrowheads="1"/>
          </p:cNvSpPr>
          <p:nvPr/>
        </p:nvSpPr>
        <p:spPr bwMode="auto">
          <a:xfrm>
            <a:off x="2952752" y="3983037"/>
            <a:ext cx="111125" cy="3127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69" tIns="63935" rIns="127869" bIns="63935" anchor="ctr"/>
          <a:lstStyle/>
          <a:p>
            <a:endParaRPr lang="ru-RU" altLang="ru-RU">
              <a:latin typeface="Arial" charset="0"/>
            </a:endParaRPr>
          </a:p>
        </p:txBody>
      </p:sp>
      <p:sp>
        <p:nvSpPr>
          <p:cNvPr id="20516" name="Rectangle 112"/>
          <p:cNvSpPr>
            <a:spLocks noChangeArrowheads="1"/>
          </p:cNvSpPr>
          <p:nvPr/>
        </p:nvSpPr>
        <p:spPr bwMode="auto">
          <a:xfrm>
            <a:off x="3432177" y="4030663"/>
            <a:ext cx="109537" cy="311151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91" tIns="63946" rIns="127891" bIns="63946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1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8588" y="5340352"/>
            <a:ext cx="2463800" cy="1974849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8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263" y="5340352"/>
            <a:ext cx="2454276" cy="1974849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" name="Полилиния 47"/>
          <p:cNvSpPr/>
          <p:nvPr/>
        </p:nvSpPr>
        <p:spPr>
          <a:xfrm>
            <a:off x="7740650" y="3624264"/>
            <a:ext cx="1306514" cy="10382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1361" tIns="45684" rIns="91361" bIns="45684" anchor="ctr"/>
          <a:lstStyle/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7740650" y="3946025"/>
            <a:ext cx="1173164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  <p:sp>
        <p:nvSpPr>
          <p:cNvPr id="52" name="Прямоугольник 51"/>
          <p:cNvSpPr/>
          <p:nvPr/>
        </p:nvSpPr>
        <p:spPr>
          <a:xfrm>
            <a:off x="8547102" y="4410368"/>
            <a:ext cx="1858963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20522" name="AutoShape 84"/>
          <p:cNvSpPr>
            <a:spLocks noChangeArrowheads="1"/>
          </p:cNvSpPr>
          <p:nvPr/>
        </p:nvSpPr>
        <p:spPr bwMode="auto">
          <a:xfrm>
            <a:off x="6821489" y="1900239"/>
            <a:ext cx="2855912" cy="1457325"/>
          </a:xfrm>
          <a:prstGeom prst="wedgeRectCallout">
            <a:avLst>
              <a:gd name="adj1" fmla="val -32954"/>
              <a:gd name="adj2" fmla="val 117782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6500" tIns="73199" rIns="146500" bIns="73199"/>
          <a:lstStyle/>
          <a:p>
            <a:pPr algn="ctr" defTabSz="105718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Мамадышском районе по двум полосам, протяженность - 1150 м, в направлении село Соколка -                село Новый Закамский, грузоподъемность  3,5 т, режим работы круглосуточный</a:t>
            </a:r>
            <a:r>
              <a:rPr lang="ru-RU" sz="1400">
                <a:solidFill>
                  <a:srgbClr val="000000"/>
                </a:solidFill>
                <a:cs typeface="Times New Roman" pitchFamily="18" charset="0"/>
              </a:rPr>
              <a:t>. </a:t>
            </a:r>
            <a:endParaRPr lang="ru-RU" altLang="ru-RU" sz="1400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0523" name="AutoShape 84"/>
          <p:cNvSpPr>
            <a:spLocks noChangeArrowheads="1"/>
          </p:cNvSpPr>
          <p:nvPr/>
        </p:nvSpPr>
        <p:spPr bwMode="auto">
          <a:xfrm>
            <a:off x="9753601" y="1889127"/>
            <a:ext cx="2576512" cy="1490662"/>
          </a:xfrm>
          <a:prstGeom prst="wedgeRectCallout">
            <a:avLst>
              <a:gd name="adj1" fmla="val -81218"/>
              <a:gd name="adj2" fmla="val 94269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35968" tIns="73211" rIns="35968" bIns="73211"/>
          <a:lstStyle/>
          <a:p>
            <a:pPr algn="ctr" defTabSz="1055596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 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20524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9601201" y="5373687"/>
            <a:ext cx="2508250" cy="1941513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25" name="Line 250"/>
          <p:cNvSpPr>
            <a:spLocks noChangeShapeType="1"/>
          </p:cNvSpPr>
          <p:nvPr/>
        </p:nvSpPr>
        <p:spPr bwMode="auto">
          <a:xfrm flipH="1" flipV="1">
            <a:off x="8394700" y="4573590"/>
            <a:ext cx="1125538" cy="738186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91" tIns="63946" rIns="127891" bIns="63946"/>
          <a:lstStyle/>
          <a:p>
            <a:endParaRPr lang="ru-RU"/>
          </a:p>
        </p:txBody>
      </p:sp>
      <p:sp>
        <p:nvSpPr>
          <p:cNvPr id="20526" name="Line 251"/>
          <p:cNvSpPr>
            <a:spLocks noChangeShapeType="1"/>
          </p:cNvSpPr>
          <p:nvPr/>
        </p:nvSpPr>
        <p:spPr bwMode="auto">
          <a:xfrm>
            <a:off x="9520238" y="5311777"/>
            <a:ext cx="0" cy="2003424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891" tIns="63946" rIns="127891" bIns="63946"/>
          <a:lstStyle/>
          <a:p>
            <a:endParaRPr lang="ru-RU"/>
          </a:p>
        </p:txBody>
      </p:sp>
      <p:sp>
        <p:nvSpPr>
          <p:cNvPr id="20527" name="Rectangle 112"/>
          <p:cNvSpPr>
            <a:spLocks noChangeArrowheads="1"/>
          </p:cNvSpPr>
          <p:nvPr/>
        </p:nvSpPr>
        <p:spPr bwMode="auto">
          <a:xfrm>
            <a:off x="8321675" y="4256089"/>
            <a:ext cx="98426" cy="301625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869" tIns="63935" rIns="127869" bIns="63935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20528" name="Picture 15" descr="773013438"/>
          <p:cNvPicPr>
            <a:picLocks noChangeAspect="1" noChangeArrowheads="1" noCrop="1"/>
          </p:cNvPicPr>
          <p:nvPr/>
        </p:nvPicPr>
        <p:blipFill>
          <a:blip r:embed="rId4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0051" y="4252913"/>
            <a:ext cx="301624" cy="30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8" name="Группа 5"/>
          <p:cNvGrpSpPr>
            <a:grpSpLocks/>
          </p:cNvGrpSpPr>
          <p:nvPr/>
        </p:nvGrpSpPr>
        <p:grpSpPr bwMode="auto">
          <a:xfrm>
            <a:off x="12115801" y="31750"/>
            <a:ext cx="608013" cy="59690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3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636" y="20023"/>
              <a:ext cx="143009" cy="2250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106A4EE0-145A-40AE-83A4-E5BB731DA78C}" type="slidenum">
                <a:rPr lang="ru-RU" sz="24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4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9939" name="Группа 132"/>
          <p:cNvGrpSpPr>
            <a:grpSpLocks/>
          </p:cNvGrpSpPr>
          <p:nvPr/>
        </p:nvGrpSpPr>
        <p:grpSpPr bwMode="auto">
          <a:xfrm>
            <a:off x="12233276" y="-6623"/>
            <a:ext cx="568324" cy="533673"/>
            <a:chOff x="8738280" y="-5091"/>
            <a:chExt cx="405720" cy="381502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3863">
                <a:defRPr/>
              </a:pPr>
              <a:endParaRPr lang="ru-RU" sz="45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8609" y="-5091"/>
              <a:ext cx="145062" cy="275022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FE0665FD-866C-4D77-95D9-649ABF19E1DF}" type="slidenum">
                <a:rPr lang="ru-RU" sz="2500"/>
                <a:pPr>
                  <a:defRPr/>
                </a:pPr>
                <a:t>6</a:t>
              </a:fld>
              <a:endParaRPr lang="ru-RU" sz="2500" dirty="0"/>
            </a:p>
          </p:txBody>
        </p:sp>
      </p:grpSp>
      <p:sp>
        <p:nvSpPr>
          <p:cNvPr id="39940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/>
              <a:t>МОДЕЛЬ РАЗВИТИЯ ОБСТАНОВКИ</a:t>
            </a:r>
          </a:p>
          <a:p>
            <a:r>
              <a:rPr lang="ru-RU" altLang="ru-RU"/>
              <a:t>(ПРОГНОСТИЧЕСКАЯ КАРТА ПРЕДУПРЕЖДЕНИЙ) </a:t>
            </a:r>
            <a:endParaRPr lang="ru-RU"/>
          </a:p>
        </p:txBody>
      </p:sp>
      <p:sp>
        <p:nvSpPr>
          <p:cNvPr id="3994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8" tIns="45706" rIns="91408" bIns="45706"/>
          <a:lstStyle/>
          <a:p>
            <a:endParaRPr lang="ru-RU">
              <a:solidFill>
                <a:srgbClr val="0070C0"/>
              </a:solidFill>
            </a:endParaRPr>
          </a:p>
        </p:txBody>
      </p:sp>
      <p:grpSp>
        <p:nvGrpSpPr>
          <p:cNvPr id="39942" name="Группа 3"/>
          <p:cNvGrpSpPr>
            <a:grpSpLocks/>
          </p:cNvGrpSpPr>
          <p:nvPr/>
        </p:nvGrpSpPr>
        <p:grpSpPr bwMode="auto">
          <a:xfrm>
            <a:off x="381001" y="1133475"/>
            <a:ext cx="12058649" cy="8162926"/>
            <a:chOff x="381000" y="1133474"/>
            <a:chExt cx="12058649" cy="8162926"/>
          </a:xfrm>
        </p:grpSpPr>
        <p:pic>
          <p:nvPicPr>
            <p:cNvPr id="40008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" y="1133474"/>
              <a:ext cx="12058649" cy="8162926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70" name="Полилиния 169"/>
            <p:cNvSpPr/>
            <p:nvPr/>
          </p:nvSpPr>
          <p:spPr>
            <a:xfrm>
              <a:off x="4367878" y="5210684"/>
              <a:ext cx="1680328" cy="1576674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8372025" y="3832192"/>
              <a:ext cx="1577166" cy="1381636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845229" y="4323904"/>
              <a:ext cx="1748808" cy="169907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9404301" y="2078792"/>
              <a:ext cx="1761778" cy="185066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52182" y="4832770"/>
              <a:ext cx="1625961" cy="96631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685382" y="2412087"/>
              <a:ext cx="2192789" cy="1419422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8240489" y="3275786"/>
              <a:ext cx="1625934" cy="876235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5040726" y="3473989"/>
              <a:ext cx="1087856" cy="110075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281880" y="2054248"/>
              <a:ext cx="1354887" cy="174596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83706" y="3360749"/>
              <a:ext cx="1886699" cy="1562941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522063" y="5622956"/>
              <a:ext cx="1276180" cy="117719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682676" y="3793514"/>
              <a:ext cx="1611344" cy="154996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937211" y="4906186"/>
              <a:ext cx="1335849" cy="136306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925514" y="6204912"/>
              <a:ext cx="1288597" cy="121124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341665" y="2890620"/>
              <a:ext cx="1152578" cy="130145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725542" y="2220296"/>
              <a:ext cx="888449" cy="1070340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504982" y="4065675"/>
              <a:ext cx="1063101" cy="1424007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878631" y="3735167"/>
              <a:ext cx="1621892" cy="947761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9763123" y="2141344"/>
              <a:ext cx="88582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6018213" y="2851749"/>
              <a:ext cx="825500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5013325" y="3786787"/>
              <a:ext cx="827088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333625" y="3561783"/>
              <a:ext cx="1247775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8466137" y="5175477"/>
              <a:ext cx="671511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>
            <a:xfrm>
              <a:off x="5900738" y="6308532"/>
              <a:ext cx="958850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4384675" y="3938394"/>
              <a:ext cx="94932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576483" y="5011489"/>
              <a:ext cx="1652095" cy="1278216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912420" y="4906800"/>
              <a:ext cx="1172732" cy="1317672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647950" y="4152016"/>
              <a:ext cx="1896809" cy="125529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684838" y="5181826"/>
              <a:ext cx="1141412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629150" y="5400108"/>
              <a:ext cx="1141413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965700" y="4502376"/>
              <a:ext cx="1343026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9079564" y="4938462"/>
              <a:ext cx="1012148" cy="141501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528950" y="3623774"/>
              <a:ext cx="1518828" cy="111671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>
            <a:xfrm>
              <a:off x="7666037" y="3771706"/>
              <a:ext cx="958850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6154182" y="3391383"/>
              <a:ext cx="1644053" cy="1783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584949" y="3974906"/>
              <a:ext cx="989013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508457" y="5721113"/>
              <a:ext cx="2254590" cy="1506229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>
            <a:xfrm>
              <a:off x="8191499" y="6377588"/>
              <a:ext cx="1306514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670189" y="5810234"/>
              <a:ext cx="1676320" cy="1514428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>
            <a:xfrm>
              <a:off x="9837736" y="6284719"/>
              <a:ext cx="1125537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548437" y="5905306"/>
              <a:ext cx="1389062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183348" y="5694070"/>
              <a:ext cx="1615730" cy="193760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525377" y="3701197"/>
              <a:ext cx="1569087" cy="1594779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956629" y="4936694"/>
              <a:ext cx="1618246" cy="1185454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10320062" y="6857719"/>
              <a:ext cx="999683" cy="928641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28808" y="6647068"/>
              <a:ext cx="1463515" cy="1157595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186576" y="2474707"/>
              <a:ext cx="1579713" cy="177198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952162" y="3924106"/>
              <a:ext cx="113982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810749" y="4326165"/>
              <a:ext cx="1141413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>
            <a:xfrm>
              <a:off x="10291762" y="5248083"/>
              <a:ext cx="113982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10482261" y="7153875"/>
              <a:ext cx="671511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621088" y="6230744"/>
              <a:ext cx="825500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350135" y="6714877"/>
              <a:ext cx="1705891" cy="1586349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95350" y="5986425"/>
              <a:ext cx="1355070" cy="1531730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369840" y="6231326"/>
              <a:ext cx="1154986" cy="15937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459288" y="6518082"/>
              <a:ext cx="151447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869700" y="6544306"/>
              <a:ext cx="1480012" cy="110445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8007029" y="6872645"/>
              <a:ext cx="1736754" cy="139869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9340683" y="6920462"/>
              <a:ext cx="1175051" cy="1487336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523413" y="7337652"/>
              <a:ext cx="958850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10147727" y="7542143"/>
              <a:ext cx="1023879" cy="16868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3082924" y="2837089"/>
              <a:ext cx="1247775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769549" y="5161871"/>
              <a:ext cx="1421844" cy="1009511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268537" y="5496152"/>
              <a:ext cx="825500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325533" y="5792870"/>
              <a:ext cx="1407849" cy="1438772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87514" y="6104166"/>
              <a:ext cx="827086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433010" y="4299134"/>
              <a:ext cx="1629434" cy="146943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>
            <a:xfrm>
              <a:off x="3516312" y="4661127"/>
              <a:ext cx="827086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184269" y="3793825"/>
              <a:ext cx="710111" cy="60780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478213" y="3657827"/>
              <a:ext cx="771525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457201" y="6705827"/>
              <a:ext cx="1631951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953656" y="1671979"/>
              <a:ext cx="1174930" cy="1255250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8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5403850" y="2000850"/>
              <a:ext cx="873125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7302499" y="6808595"/>
              <a:ext cx="1150939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516812" y="4780190"/>
              <a:ext cx="1423988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559175" y="2512819"/>
              <a:ext cx="1441450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1104899" y="4838506"/>
              <a:ext cx="1790699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316537" y="3356202"/>
              <a:ext cx="1509712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514600" y="4356326"/>
              <a:ext cx="1470025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>
            <a:xfrm>
              <a:off x="5449887" y="7408669"/>
              <a:ext cx="960436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8180387" y="7240815"/>
              <a:ext cx="1306512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833938" y="2968431"/>
              <a:ext cx="634999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865439" y="5441563"/>
              <a:ext cx="1266825" cy="2769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652838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grpSp>
          <p:nvGrpSpPr>
            <p:cNvPr id="40180" name="Группа 149"/>
            <p:cNvGrpSpPr>
              <a:grpSpLocks/>
            </p:cNvGrpSpPr>
            <p:nvPr/>
          </p:nvGrpSpPr>
          <p:grpSpPr bwMode="auto">
            <a:xfrm>
              <a:off x="457200" y="1182687"/>
              <a:ext cx="2065338" cy="1779587"/>
              <a:chOff x="793202" y="7599418"/>
              <a:chExt cx="4921812" cy="1996281"/>
            </a:xfrm>
          </p:grpSpPr>
          <p:sp>
            <p:nvSpPr>
              <p:cNvPr id="233" name="Прямоугольник 232"/>
              <p:cNvSpPr/>
              <p:nvPr/>
            </p:nvSpPr>
            <p:spPr>
              <a:xfrm>
                <a:off x="793202" y="7599418"/>
                <a:ext cx="4921812" cy="1996281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0214" name="Text Box 144"/>
              <p:cNvSpPr txBox="1">
                <a:spLocks noChangeArrowheads="1"/>
              </p:cNvSpPr>
              <p:nvPr/>
            </p:nvSpPr>
            <p:spPr bwMode="auto">
              <a:xfrm>
                <a:off x="1381895" y="7640376"/>
                <a:ext cx="3684926" cy="557179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Показатели уровня опасности</a:t>
                </a:r>
              </a:p>
            </p:txBody>
          </p:sp>
        </p:grpSp>
        <p:sp>
          <p:nvSpPr>
            <p:cNvPr id="236" name="Прямоугольник 235"/>
            <p:cNvSpPr>
              <a:spLocks noChangeAspect="1"/>
            </p:cNvSpPr>
            <p:nvPr/>
          </p:nvSpPr>
          <p:spPr>
            <a:xfrm>
              <a:off x="560388" y="1677987"/>
              <a:ext cx="274637" cy="290512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935037" y="1728788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Высокий  уровень</a:t>
              </a:r>
            </a:p>
          </p:txBody>
        </p:sp>
        <p:sp>
          <p:nvSpPr>
            <p:cNvPr id="238" name="Прямоугольник 237"/>
            <p:cNvSpPr>
              <a:spLocks noChangeAspect="1"/>
            </p:cNvSpPr>
            <p:nvPr/>
          </p:nvSpPr>
          <p:spPr>
            <a:xfrm>
              <a:off x="560388" y="2033587"/>
              <a:ext cx="274637" cy="288925"/>
            </a:xfrm>
            <a:prstGeom prst="rect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925513" y="2097087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Средний  уровень</a:t>
              </a:r>
            </a:p>
          </p:txBody>
        </p:sp>
        <p:sp>
          <p:nvSpPr>
            <p:cNvPr id="241" name="Прямоугольник 240"/>
            <p:cNvSpPr>
              <a:spLocks noChangeAspect="1"/>
            </p:cNvSpPr>
            <p:nvPr/>
          </p:nvSpPr>
          <p:spPr>
            <a:xfrm>
              <a:off x="560388" y="2417762"/>
              <a:ext cx="274637" cy="290512"/>
            </a:xfrm>
            <a:prstGeom prst="rect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3383436" y="3950604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925513" y="2490787"/>
              <a:ext cx="1122362" cy="169277"/>
            </a:xfrm>
            <a:prstGeom prst="rect">
              <a:avLst/>
            </a:prstGeom>
            <a:solidFill>
              <a:sysClr val="window" lastClr="FFFFFF">
                <a:alpha val="67000"/>
              </a:sysClr>
            </a:solidFill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ru-RU" sz="1100" kern="0" dirty="0">
                  <a:solidFill>
                    <a:prstClr val="black"/>
                  </a:solidFill>
                  <a:cs typeface="Times New Roman" pitchFamily="18" charset="0"/>
                </a:rPr>
                <a:t>Низкий уровень</a:t>
              </a:r>
            </a:p>
          </p:txBody>
        </p:sp>
        <p:grpSp>
          <p:nvGrpSpPr>
            <p:cNvPr id="40190" name="Группа 263"/>
            <p:cNvGrpSpPr>
              <a:grpSpLocks/>
            </p:cNvGrpSpPr>
            <p:nvPr/>
          </p:nvGrpSpPr>
          <p:grpSpPr bwMode="auto">
            <a:xfrm>
              <a:off x="388938" y="7526338"/>
              <a:ext cx="4441825" cy="1730375"/>
              <a:chOff x="793594" y="7599141"/>
              <a:chExt cx="4921794" cy="1996684"/>
            </a:xfrm>
          </p:grpSpPr>
          <p:sp>
            <p:nvSpPr>
              <p:cNvPr id="265" name="Прямоугольник 264"/>
              <p:cNvSpPr/>
              <p:nvPr/>
            </p:nvSpPr>
            <p:spPr>
              <a:xfrm>
                <a:off x="793594" y="7599141"/>
                <a:ext cx="4921794" cy="1996684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0212" name="Text Box 144"/>
              <p:cNvSpPr txBox="1">
                <a:spLocks noChangeArrowheads="1"/>
              </p:cNvSpPr>
              <p:nvPr/>
            </p:nvSpPr>
            <p:spPr bwMode="auto">
              <a:xfrm>
                <a:off x="1612186" y="7698635"/>
                <a:ext cx="2972870" cy="34229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3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40191" name="Прямоугольник 273"/>
            <p:cNvSpPr>
              <a:spLocks noChangeArrowheads="1"/>
            </p:cNvSpPr>
            <p:nvPr/>
          </p:nvSpPr>
          <p:spPr bwMode="auto">
            <a:xfrm>
              <a:off x="969329" y="7947993"/>
              <a:ext cx="3855479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sz="1400" dirty="0">
                  <a:solidFill>
                    <a:srgbClr val="000000"/>
                  </a:solidFill>
                  <a:cs typeface="Times New Roman" pitchFamily="18" charset="0"/>
                </a:rPr>
                <a:t>Показатели вероятности ДТП  в январе месяце</a:t>
              </a:r>
            </a:p>
            <a:p>
              <a:r>
                <a:rPr lang="ru-RU" sz="1400" dirty="0">
                  <a:solidFill>
                    <a:srgbClr val="000000"/>
                  </a:solidFill>
                  <a:cs typeface="Times New Roman" pitchFamily="18" charset="0"/>
                </a:rPr>
                <a:t>(согласно статистических данных 2016-2020 гг. </a:t>
              </a:r>
            </a:p>
            <a:p>
              <a:r>
                <a:rPr lang="ru-RU" sz="1400" dirty="0">
                  <a:solidFill>
                    <a:srgbClr val="000000"/>
                  </a:solidFill>
                  <a:cs typeface="Times New Roman" pitchFamily="18" charset="0"/>
                </a:rPr>
                <a:t>ИСС Госавтоинспекция)</a:t>
              </a:r>
            </a:p>
          </p:txBody>
        </p:sp>
        <p:pic>
          <p:nvPicPr>
            <p:cNvPr id="4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" y="8040070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/>
          </p:spPr>
        </p:pic>
        <p:sp>
          <p:nvSpPr>
            <p:cNvPr id="277" name="Овал 276"/>
            <p:cNvSpPr>
              <a:spLocks noChangeAspect="1"/>
            </p:cNvSpPr>
            <p:nvPr/>
          </p:nvSpPr>
          <p:spPr>
            <a:xfrm>
              <a:off x="533400" y="8863447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196" name="Прямоугольник 2"/>
            <p:cNvSpPr>
              <a:spLocks noChangeArrowheads="1"/>
            </p:cNvSpPr>
            <p:nvPr/>
          </p:nvSpPr>
          <p:spPr bwMode="auto">
            <a:xfrm>
              <a:off x="946148" y="8861149"/>
              <a:ext cx="34327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ru-RU" altLang="ru-RU" sz="1400">
                  <a:solidFill>
                    <a:srgbClr val="000000"/>
                  </a:solidFill>
                  <a:cs typeface="Times New Roman" pitchFamily="18" charset="0"/>
                </a:rPr>
                <a:t>Зона особого внимания (опасные участки)</a:t>
              </a:r>
              <a:endParaRPr lang="ru-RU">
                <a:solidFill>
                  <a:srgbClr val="0070C0"/>
                </a:solidFill>
              </a:endParaRPr>
            </a:p>
          </p:txBody>
        </p:sp>
        <p:pic>
          <p:nvPicPr>
            <p:cNvPr id="24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6875" y="5743854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/>
          </p:spPr>
        </p:pic>
        <p:sp>
          <p:nvSpPr>
            <p:cNvPr id="250" name="Овал 249"/>
            <p:cNvSpPr>
              <a:spLocks noChangeAspect="1"/>
            </p:cNvSpPr>
            <p:nvPr/>
          </p:nvSpPr>
          <p:spPr>
            <a:xfrm>
              <a:off x="5751020" y="3649381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2" name="Овал 271"/>
            <p:cNvSpPr>
              <a:spLocks noChangeAspect="1"/>
            </p:cNvSpPr>
            <p:nvPr/>
          </p:nvSpPr>
          <p:spPr>
            <a:xfrm>
              <a:off x="8565797" y="7514882"/>
              <a:ext cx="266461" cy="24578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82" name="Прямоугольник 281"/>
            <p:cNvSpPr/>
            <p:nvPr/>
          </p:nvSpPr>
          <p:spPr>
            <a:xfrm>
              <a:off x="10283824" y="8161938"/>
              <a:ext cx="1033463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>
            <a:xfrm>
              <a:off x="8523286" y="4000726"/>
              <a:ext cx="1917700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>
            <a:xfrm>
              <a:off x="8099424" y="3258571"/>
              <a:ext cx="1141413" cy="215444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4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pic>
          <p:nvPicPr>
            <p:cNvPr id="28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75406" y="7467367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/>
          </p:spPr>
        </p:pic>
        <p:pic>
          <p:nvPicPr>
            <p:cNvPr id="288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70822" y="3613791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/>
          </p:spPr>
        </p:pic>
        <p:pic>
          <p:nvPicPr>
            <p:cNvPr id="24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8465" y="3929845"/>
              <a:ext cx="462535" cy="462535"/>
            </a:xfrm>
            <a:prstGeom prst="rect">
              <a:avLst/>
            </a:prstGeom>
            <a:solidFill>
              <a:srgbClr val="FFFFFF"/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  <a:effectLst/>
            <a:extLst/>
          </p:spPr>
        </p:pic>
        <p:sp>
          <p:nvSpPr>
            <p:cNvPr id="459" name="Прямоугольник 458"/>
            <p:cNvSpPr/>
            <p:nvPr/>
          </p:nvSpPr>
          <p:spPr>
            <a:xfrm>
              <a:off x="9021762" y="5309994"/>
              <a:ext cx="1125537" cy="13849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9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</p:grpSp>
      <p:pic>
        <p:nvPicPr>
          <p:cNvPr id="3994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4275" y="4454525"/>
            <a:ext cx="461964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8" name="Овал 147"/>
          <p:cNvSpPr>
            <a:spLocks noChangeAspect="1"/>
          </p:cNvSpPr>
          <p:nvPr/>
        </p:nvSpPr>
        <p:spPr>
          <a:xfrm>
            <a:off x="10206276" y="458698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3" name="Овал 222"/>
          <p:cNvSpPr>
            <a:spLocks noChangeAspect="1"/>
          </p:cNvSpPr>
          <p:nvPr/>
        </p:nvSpPr>
        <p:spPr>
          <a:xfrm>
            <a:off x="1831936" y="6389363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50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1" y="6473826"/>
            <a:ext cx="463550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44" name="Прямоугольник 243"/>
          <p:cNvSpPr/>
          <p:nvPr/>
        </p:nvSpPr>
        <p:spPr>
          <a:xfrm>
            <a:off x="2493964" y="6537927"/>
            <a:ext cx="827086" cy="138499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52838">
              <a:defRPr/>
            </a:pPr>
            <a:r>
              <a:rPr lang="ru-RU" sz="9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>
            <a:off x="9648164" y="7663417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5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40925" y="7629526"/>
            <a:ext cx="461964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49" name="Овал 248"/>
          <p:cNvSpPr>
            <a:spLocks noChangeAspect="1"/>
          </p:cNvSpPr>
          <p:nvPr/>
        </p:nvSpPr>
        <p:spPr>
          <a:xfrm>
            <a:off x="9283248" y="4252799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59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039" y="4610101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77" name="Овал 176"/>
          <p:cNvSpPr>
            <a:spLocks noChangeAspect="1"/>
          </p:cNvSpPr>
          <p:nvPr/>
        </p:nvSpPr>
        <p:spPr>
          <a:xfrm>
            <a:off x="4148654" y="508779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6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2201" y="5033963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55" name="Овал 254"/>
          <p:cNvSpPr>
            <a:spLocks noChangeAspect="1"/>
          </p:cNvSpPr>
          <p:nvPr/>
        </p:nvSpPr>
        <p:spPr>
          <a:xfrm>
            <a:off x="5574000" y="481854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67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2689" y="4740275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52" name="Овал 251"/>
          <p:cNvSpPr>
            <a:spLocks noChangeAspect="1"/>
          </p:cNvSpPr>
          <p:nvPr/>
        </p:nvSpPr>
        <p:spPr>
          <a:xfrm>
            <a:off x="8299342" y="5507678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7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51" y="5473700"/>
            <a:ext cx="461964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58" name="Овал 257"/>
          <p:cNvSpPr>
            <a:spLocks noChangeAspect="1"/>
          </p:cNvSpPr>
          <p:nvPr/>
        </p:nvSpPr>
        <p:spPr>
          <a:xfrm>
            <a:off x="7387173" y="5103476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7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8739" y="5070475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61" name="Овал 260"/>
          <p:cNvSpPr>
            <a:spLocks noChangeAspect="1"/>
          </p:cNvSpPr>
          <p:nvPr/>
        </p:nvSpPr>
        <p:spPr>
          <a:xfrm>
            <a:off x="8875411" y="3526488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79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7814" y="3492500"/>
            <a:ext cx="461962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68" name="Овал 267"/>
          <p:cNvSpPr>
            <a:spLocks noChangeAspect="1"/>
          </p:cNvSpPr>
          <p:nvPr/>
        </p:nvSpPr>
        <p:spPr>
          <a:xfrm>
            <a:off x="5897729" y="5447932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8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9664" y="5414963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0" name="Овал 269"/>
          <p:cNvSpPr>
            <a:spLocks noChangeAspect="1"/>
          </p:cNvSpPr>
          <p:nvPr/>
        </p:nvSpPr>
        <p:spPr>
          <a:xfrm>
            <a:off x="4701380" y="5694071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87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2689" y="5661025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3" name="Овал 272"/>
          <p:cNvSpPr>
            <a:spLocks noChangeAspect="1"/>
          </p:cNvSpPr>
          <p:nvPr/>
        </p:nvSpPr>
        <p:spPr>
          <a:xfrm>
            <a:off x="769372" y="7132048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91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039" y="7010401"/>
            <a:ext cx="461962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6" name="Овал 275"/>
          <p:cNvSpPr>
            <a:spLocks noChangeAspect="1"/>
          </p:cNvSpPr>
          <p:nvPr/>
        </p:nvSpPr>
        <p:spPr>
          <a:xfrm>
            <a:off x="2427616" y="3841523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95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9389" y="3808412"/>
            <a:ext cx="463550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9" name="Овал 278"/>
          <p:cNvSpPr>
            <a:spLocks noChangeAspect="1"/>
          </p:cNvSpPr>
          <p:nvPr/>
        </p:nvSpPr>
        <p:spPr>
          <a:xfrm>
            <a:off x="3761154" y="3167743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9999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2889" y="3133725"/>
            <a:ext cx="463550" cy="463549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81" name="Овал 280"/>
          <p:cNvSpPr>
            <a:spLocks noChangeAspect="1"/>
          </p:cNvSpPr>
          <p:nvPr/>
        </p:nvSpPr>
        <p:spPr>
          <a:xfrm>
            <a:off x="3166554" y="4584770"/>
            <a:ext cx="266461" cy="245788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000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4300" y="4643438"/>
            <a:ext cx="461964" cy="461963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00" name="Прямоугольник 199"/>
          <p:cNvSpPr/>
          <p:nvPr/>
        </p:nvSpPr>
        <p:spPr>
          <a:xfrm>
            <a:off x="7778703" y="1295400"/>
            <a:ext cx="4531360" cy="338498"/>
          </a:xfrm>
          <a:prstGeom prst="rect">
            <a:avLst/>
          </a:prstGeom>
          <a:solidFill>
            <a:srgbClr val="FFFFFF">
              <a:alpha val="69000"/>
            </a:srgbClr>
          </a:solidFill>
        </p:spPr>
        <p:txBody>
          <a:bodyPr wrap="square" lIns="91381" tIns="45692" rIns="91381" bIns="45692">
            <a:spAutoFit/>
          </a:bodyPr>
          <a:lstStyle/>
          <a:p>
            <a:pPr fontAlgn="base">
              <a:spcAft>
                <a:spcPts val="0"/>
              </a:spcAft>
            </a:pPr>
            <a:r>
              <a:rPr lang="ru-RU" sz="1600" b="1" kern="1200" dirty="0" smtClean="0">
                <a:solidFill>
                  <a:srgbClr val="000000"/>
                </a:solidFill>
                <a:effectLst/>
                <a:latin typeface="Times New Roman"/>
                <a:ea typeface="Times New Roman"/>
                <a:cs typeface="Arial"/>
              </a:rPr>
              <a:t>Туман</a:t>
            </a:r>
            <a:endParaRPr lang="ru-RU" sz="1200" dirty="0">
              <a:effectLst/>
              <a:latin typeface="Times New Roman"/>
              <a:ea typeface="Times New Roman"/>
            </a:endParaRPr>
          </a:p>
        </p:txBody>
      </p:sp>
      <p:pic>
        <p:nvPicPr>
          <p:cNvPr id="228" name="Picture 2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1532" y="1286999"/>
            <a:ext cx="428468" cy="3849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2" name="Прямоугольник 111"/>
          <p:cNvSpPr>
            <a:spLocks noChangeArrowheads="1"/>
          </p:cNvSpPr>
          <p:nvPr/>
        </p:nvSpPr>
        <p:spPr bwMode="auto">
          <a:xfrm>
            <a:off x="7778703" y="1836032"/>
            <a:ext cx="4602452" cy="584747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13" tIns="45706" rIns="91413" bIns="45706">
            <a:spAutoFit/>
          </a:bodyPr>
          <a:lstStyle/>
          <a:p>
            <a:r>
              <a:rPr lang="ru-RU" sz="1600" b="1" dirty="0">
                <a:solidFill>
                  <a:srgbClr val="000000"/>
                </a:solidFill>
              </a:rPr>
              <a:t>Прочие </a:t>
            </a:r>
            <a:r>
              <a:rPr lang="ru-RU" sz="1600" b="1" dirty="0" smtClean="0">
                <a:solidFill>
                  <a:srgbClr val="000000"/>
                </a:solidFill>
              </a:rPr>
              <a:t>опасности.</a:t>
            </a:r>
          </a:p>
          <a:p>
            <a:r>
              <a:rPr lang="ru-RU" sz="1600" dirty="0" smtClean="0">
                <a:solidFill>
                  <a:srgbClr val="000000"/>
                </a:solidFill>
              </a:rPr>
              <a:t>На </a:t>
            </a:r>
            <a:r>
              <a:rPr lang="ru-RU" sz="1600" dirty="0">
                <a:solidFill>
                  <a:srgbClr val="000000"/>
                </a:solidFill>
              </a:rPr>
              <a:t>дорогах </a:t>
            </a:r>
            <a:r>
              <a:rPr lang="ru-RU" sz="1600" dirty="0" smtClean="0">
                <a:solidFill>
                  <a:srgbClr val="000000"/>
                </a:solidFill>
              </a:rPr>
              <a:t>гололедица</a:t>
            </a:r>
            <a:endParaRPr lang="ru-RU" sz="1600" b="1" dirty="0">
              <a:solidFill>
                <a:srgbClr val="000000"/>
              </a:solidFill>
            </a:endParaRPr>
          </a:p>
        </p:txBody>
      </p:sp>
      <p:pic>
        <p:nvPicPr>
          <p:cNvPr id="232" name="Picture 2" descr="C:\Users\cuks-nach-mon\Desktop\214 (1)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9156" y="1843299"/>
            <a:ext cx="381000" cy="350836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72110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" y="827089"/>
            <a:ext cx="12807950" cy="8716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1987" name="Группа 629"/>
          <p:cNvGrpSpPr>
            <a:grpSpLocks/>
          </p:cNvGrpSpPr>
          <p:nvPr/>
        </p:nvGrpSpPr>
        <p:grpSpPr bwMode="auto">
          <a:xfrm>
            <a:off x="6092825" y="5360988"/>
            <a:ext cx="349250" cy="377825"/>
            <a:chOff x="142483" y="3760971"/>
            <a:chExt cx="346075" cy="386605"/>
          </a:xfrm>
        </p:grpSpPr>
        <p:sp>
          <p:nvSpPr>
            <p:cNvPr id="140" name="Line 281"/>
            <p:cNvSpPr>
              <a:spLocks noChangeShapeType="1"/>
            </p:cNvSpPr>
            <p:nvPr/>
          </p:nvSpPr>
          <p:spPr bwMode="auto">
            <a:xfrm>
              <a:off x="203833" y="3847063"/>
              <a:ext cx="0" cy="3005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2003746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endParaRPr>
            </a:p>
          </p:txBody>
        </p:sp>
        <p:sp>
          <p:nvSpPr>
            <p:cNvPr id="141" name="Freeform 285"/>
            <p:cNvSpPr>
              <a:spLocks/>
            </p:cNvSpPr>
            <p:nvPr/>
          </p:nvSpPr>
          <p:spPr bwMode="auto">
            <a:xfrm>
              <a:off x="197541" y="3795083"/>
              <a:ext cx="270568" cy="229040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200374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/>
              </a:endParaRPr>
            </a:p>
          </p:txBody>
        </p:sp>
        <p:sp>
          <p:nvSpPr>
            <p:cNvPr id="142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1670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1610661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5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</a:endParaRPr>
            </a:p>
          </p:txBody>
        </p:sp>
      </p:grpSp>
      <p:grpSp>
        <p:nvGrpSpPr>
          <p:cNvPr id="41988" name="Group 316"/>
          <p:cNvGrpSpPr>
            <a:grpSpLocks/>
          </p:cNvGrpSpPr>
          <p:nvPr/>
        </p:nvGrpSpPr>
        <p:grpSpPr bwMode="auto">
          <a:xfrm>
            <a:off x="5843589" y="5345115"/>
            <a:ext cx="230187" cy="238125"/>
            <a:chOff x="4727" y="2506"/>
            <a:chExt cx="706" cy="1172"/>
          </a:xfrm>
        </p:grpSpPr>
        <p:sp>
          <p:nvSpPr>
            <p:cNvPr id="144" name="Freeform 317"/>
            <p:cNvSpPr>
              <a:spLocks/>
            </p:cNvSpPr>
            <p:nvPr/>
          </p:nvSpPr>
          <p:spPr bwMode="auto">
            <a:xfrm>
              <a:off x="4727" y="3561"/>
              <a:ext cx="44" cy="117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45" name="Freeform 318"/>
            <p:cNvSpPr>
              <a:spLocks/>
            </p:cNvSpPr>
            <p:nvPr/>
          </p:nvSpPr>
          <p:spPr bwMode="auto">
            <a:xfrm>
              <a:off x="4771" y="2561"/>
              <a:ext cx="652" cy="1117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46" name="Rectangle 319"/>
            <p:cNvSpPr>
              <a:spLocks noChangeArrowheads="1"/>
            </p:cNvSpPr>
            <p:nvPr/>
          </p:nvSpPr>
          <p:spPr bwMode="auto">
            <a:xfrm>
              <a:off x="5190" y="3084"/>
              <a:ext cx="39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47" name="Rectangle 320"/>
            <p:cNvSpPr>
              <a:spLocks noChangeArrowheads="1"/>
            </p:cNvSpPr>
            <p:nvPr/>
          </p:nvSpPr>
          <p:spPr bwMode="auto">
            <a:xfrm>
              <a:off x="5170" y="3131"/>
              <a:ext cx="39" cy="4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48" name="Rectangle 321"/>
            <p:cNvSpPr>
              <a:spLocks noChangeArrowheads="1"/>
            </p:cNvSpPr>
            <p:nvPr/>
          </p:nvSpPr>
          <p:spPr bwMode="auto">
            <a:xfrm>
              <a:off x="5306" y="3037"/>
              <a:ext cx="44" cy="3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49" name="Rectangle 322"/>
            <p:cNvSpPr>
              <a:spLocks noChangeArrowheads="1"/>
            </p:cNvSpPr>
            <p:nvPr/>
          </p:nvSpPr>
          <p:spPr bwMode="auto">
            <a:xfrm>
              <a:off x="5287" y="3084"/>
              <a:ext cx="39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50" name="Rectangle 323"/>
            <p:cNvSpPr>
              <a:spLocks noChangeArrowheads="1"/>
            </p:cNvSpPr>
            <p:nvPr/>
          </p:nvSpPr>
          <p:spPr bwMode="auto">
            <a:xfrm>
              <a:off x="5287" y="2990"/>
              <a:ext cx="39" cy="3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51" name="Rectangle 324"/>
            <p:cNvSpPr>
              <a:spLocks noChangeArrowheads="1"/>
            </p:cNvSpPr>
            <p:nvPr/>
          </p:nvSpPr>
          <p:spPr bwMode="auto">
            <a:xfrm>
              <a:off x="4771" y="3076"/>
              <a:ext cx="44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52" name="Rectangle 325"/>
            <p:cNvSpPr>
              <a:spLocks noChangeArrowheads="1"/>
            </p:cNvSpPr>
            <p:nvPr/>
          </p:nvSpPr>
          <p:spPr bwMode="auto">
            <a:xfrm>
              <a:off x="4771" y="3022"/>
              <a:ext cx="19" cy="4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53" name="Rectangle 326"/>
            <p:cNvSpPr>
              <a:spLocks noChangeArrowheads="1"/>
            </p:cNvSpPr>
            <p:nvPr/>
          </p:nvSpPr>
          <p:spPr bwMode="auto">
            <a:xfrm>
              <a:off x="4771" y="3123"/>
              <a:ext cx="19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5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39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55" name="Rectangle 328"/>
            <p:cNvSpPr>
              <a:spLocks noChangeArrowheads="1"/>
            </p:cNvSpPr>
            <p:nvPr/>
          </p:nvSpPr>
          <p:spPr bwMode="auto">
            <a:xfrm>
              <a:off x="4922" y="3123"/>
              <a:ext cx="44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56" name="Rectangle 329"/>
            <p:cNvSpPr>
              <a:spLocks noChangeArrowheads="1"/>
            </p:cNvSpPr>
            <p:nvPr/>
          </p:nvSpPr>
          <p:spPr bwMode="auto">
            <a:xfrm>
              <a:off x="4771" y="3451"/>
              <a:ext cx="44" cy="4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57" name="Rectangle 330"/>
            <p:cNvSpPr>
              <a:spLocks noChangeArrowheads="1"/>
            </p:cNvSpPr>
            <p:nvPr/>
          </p:nvSpPr>
          <p:spPr bwMode="auto">
            <a:xfrm>
              <a:off x="4771" y="3405"/>
              <a:ext cx="19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58" name="Rectangle 331"/>
            <p:cNvSpPr>
              <a:spLocks noChangeArrowheads="1"/>
            </p:cNvSpPr>
            <p:nvPr/>
          </p:nvSpPr>
          <p:spPr bwMode="auto">
            <a:xfrm>
              <a:off x="4771" y="3506"/>
              <a:ext cx="19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59" name="Rectangle 332"/>
            <p:cNvSpPr>
              <a:spLocks noChangeArrowheads="1"/>
            </p:cNvSpPr>
            <p:nvPr/>
          </p:nvSpPr>
          <p:spPr bwMode="auto">
            <a:xfrm>
              <a:off x="4946" y="3451"/>
              <a:ext cx="39" cy="4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60" name="Rectangle 333"/>
            <p:cNvSpPr>
              <a:spLocks noChangeArrowheads="1"/>
            </p:cNvSpPr>
            <p:nvPr/>
          </p:nvSpPr>
          <p:spPr bwMode="auto">
            <a:xfrm>
              <a:off x="4922" y="3506"/>
              <a:ext cx="44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61" name="Freeform 334"/>
            <p:cNvSpPr>
              <a:spLocks/>
            </p:cNvSpPr>
            <p:nvPr/>
          </p:nvSpPr>
          <p:spPr bwMode="auto">
            <a:xfrm>
              <a:off x="5024" y="3076"/>
              <a:ext cx="146" cy="86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62" name="Freeform 335"/>
            <p:cNvSpPr>
              <a:spLocks/>
            </p:cNvSpPr>
            <p:nvPr/>
          </p:nvSpPr>
          <p:spPr bwMode="auto">
            <a:xfrm>
              <a:off x="4790" y="2506"/>
              <a:ext cx="613" cy="148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63" name="Rectangle 336"/>
            <p:cNvSpPr>
              <a:spLocks noChangeArrowheads="1"/>
            </p:cNvSpPr>
            <p:nvPr/>
          </p:nvSpPr>
          <p:spPr bwMode="auto">
            <a:xfrm>
              <a:off x="5404" y="2592"/>
              <a:ext cx="29" cy="12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64" name="Rectangle 337"/>
            <p:cNvSpPr>
              <a:spLocks noChangeArrowheads="1"/>
            </p:cNvSpPr>
            <p:nvPr/>
          </p:nvSpPr>
          <p:spPr bwMode="auto">
            <a:xfrm>
              <a:off x="4761" y="2592"/>
              <a:ext cx="29" cy="12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65" name="Rectangle 338"/>
            <p:cNvSpPr>
              <a:spLocks noChangeArrowheads="1"/>
            </p:cNvSpPr>
            <p:nvPr/>
          </p:nvSpPr>
          <p:spPr bwMode="auto">
            <a:xfrm>
              <a:off x="5024" y="3162"/>
              <a:ext cx="146" cy="33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66" name="Rectangle 339"/>
            <p:cNvSpPr>
              <a:spLocks noChangeArrowheads="1"/>
            </p:cNvSpPr>
            <p:nvPr/>
          </p:nvSpPr>
          <p:spPr bwMode="auto">
            <a:xfrm>
              <a:off x="5024" y="3498"/>
              <a:ext cx="146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67" name="Rectangle 340"/>
            <p:cNvSpPr>
              <a:spLocks noChangeArrowheads="1"/>
            </p:cNvSpPr>
            <p:nvPr/>
          </p:nvSpPr>
          <p:spPr bwMode="auto">
            <a:xfrm>
              <a:off x="5024" y="3561"/>
              <a:ext cx="146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68" name="Rectangle 341"/>
            <p:cNvSpPr>
              <a:spLocks noChangeArrowheads="1"/>
            </p:cNvSpPr>
            <p:nvPr/>
          </p:nvSpPr>
          <p:spPr bwMode="auto">
            <a:xfrm>
              <a:off x="5024" y="3615"/>
              <a:ext cx="146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69" name="Rectangle 342"/>
            <p:cNvSpPr>
              <a:spLocks noChangeArrowheads="1"/>
            </p:cNvSpPr>
            <p:nvPr/>
          </p:nvSpPr>
          <p:spPr bwMode="auto">
            <a:xfrm>
              <a:off x="5102" y="3186"/>
              <a:ext cx="58" cy="31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70" name="Rectangle 343"/>
            <p:cNvSpPr>
              <a:spLocks noChangeArrowheads="1"/>
            </p:cNvSpPr>
            <p:nvPr/>
          </p:nvSpPr>
          <p:spPr bwMode="auto">
            <a:xfrm>
              <a:off x="5102" y="3186"/>
              <a:ext cx="58" cy="31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71" name="Rectangle 344"/>
            <p:cNvSpPr>
              <a:spLocks noChangeArrowheads="1"/>
            </p:cNvSpPr>
            <p:nvPr/>
          </p:nvSpPr>
          <p:spPr bwMode="auto">
            <a:xfrm>
              <a:off x="5034" y="3186"/>
              <a:ext cx="58" cy="31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72" name="Rectangle 345"/>
            <p:cNvSpPr>
              <a:spLocks noChangeArrowheads="1"/>
            </p:cNvSpPr>
            <p:nvPr/>
          </p:nvSpPr>
          <p:spPr bwMode="auto">
            <a:xfrm>
              <a:off x="5102" y="3365"/>
              <a:ext cx="58" cy="2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73" name="Rectangle 346"/>
            <p:cNvSpPr>
              <a:spLocks noChangeArrowheads="1"/>
            </p:cNvSpPr>
            <p:nvPr/>
          </p:nvSpPr>
          <p:spPr bwMode="auto">
            <a:xfrm>
              <a:off x="5170" y="3420"/>
              <a:ext cx="34" cy="258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74" name="Rectangle 347"/>
            <p:cNvSpPr>
              <a:spLocks noChangeArrowheads="1"/>
            </p:cNvSpPr>
            <p:nvPr/>
          </p:nvSpPr>
          <p:spPr bwMode="auto">
            <a:xfrm>
              <a:off x="4990" y="3420"/>
              <a:ext cx="34" cy="258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75" name="Rectangle 348"/>
            <p:cNvSpPr>
              <a:spLocks noChangeArrowheads="1"/>
            </p:cNvSpPr>
            <p:nvPr/>
          </p:nvSpPr>
          <p:spPr bwMode="auto">
            <a:xfrm>
              <a:off x="5024" y="3514"/>
              <a:ext cx="146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76" name="Rectangle 349"/>
            <p:cNvSpPr>
              <a:spLocks noChangeArrowheads="1"/>
            </p:cNvSpPr>
            <p:nvPr/>
          </p:nvSpPr>
          <p:spPr bwMode="auto">
            <a:xfrm>
              <a:off x="5024" y="3576"/>
              <a:ext cx="146" cy="39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77" name="Rectangle 350"/>
            <p:cNvSpPr>
              <a:spLocks noChangeArrowheads="1"/>
            </p:cNvSpPr>
            <p:nvPr/>
          </p:nvSpPr>
          <p:spPr bwMode="auto">
            <a:xfrm>
              <a:off x="5024" y="3631"/>
              <a:ext cx="146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78" name="Rectangle 351"/>
            <p:cNvSpPr>
              <a:spLocks noChangeArrowheads="1"/>
            </p:cNvSpPr>
            <p:nvPr/>
          </p:nvSpPr>
          <p:spPr bwMode="auto">
            <a:xfrm>
              <a:off x="5102" y="3365"/>
              <a:ext cx="58" cy="2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79" name="Rectangle 352"/>
            <p:cNvSpPr>
              <a:spLocks noChangeArrowheads="1"/>
            </p:cNvSpPr>
            <p:nvPr/>
          </p:nvSpPr>
          <p:spPr bwMode="auto">
            <a:xfrm>
              <a:off x="5034" y="3365"/>
              <a:ext cx="58" cy="2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80" name="Rectangle 353"/>
            <p:cNvSpPr>
              <a:spLocks noChangeArrowheads="1"/>
            </p:cNvSpPr>
            <p:nvPr/>
          </p:nvSpPr>
          <p:spPr bwMode="auto">
            <a:xfrm>
              <a:off x="5102" y="3311"/>
              <a:ext cx="10" cy="5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81" name="Rectangle 354"/>
            <p:cNvSpPr>
              <a:spLocks noChangeArrowheads="1"/>
            </p:cNvSpPr>
            <p:nvPr/>
          </p:nvSpPr>
          <p:spPr bwMode="auto">
            <a:xfrm>
              <a:off x="5082" y="3311"/>
              <a:ext cx="10" cy="5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82" name="Rectangle 355"/>
            <p:cNvSpPr>
              <a:spLocks noChangeArrowheads="1"/>
            </p:cNvSpPr>
            <p:nvPr/>
          </p:nvSpPr>
          <p:spPr bwMode="auto">
            <a:xfrm>
              <a:off x="5102" y="3397"/>
              <a:ext cx="58" cy="1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83" name="Rectangle 356"/>
            <p:cNvSpPr>
              <a:spLocks noChangeArrowheads="1"/>
            </p:cNvSpPr>
            <p:nvPr/>
          </p:nvSpPr>
          <p:spPr bwMode="auto">
            <a:xfrm>
              <a:off x="5034" y="3397"/>
              <a:ext cx="58" cy="1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84" name="Rectangle 357"/>
            <p:cNvSpPr>
              <a:spLocks noChangeArrowheads="1"/>
            </p:cNvSpPr>
            <p:nvPr/>
          </p:nvSpPr>
          <p:spPr bwMode="auto">
            <a:xfrm>
              <a:off x="5170" y="3553"/>
              <a:ext cx="34" cy="2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85" name="Rectangle 358"/>
            <p:cNvSpPr>
              <a:spLocks noChangeArrowheads="1"/>
            </p:cNvSpPr>
            <p:nvPr/>
          </p:nvSpPr>
          <p:spPr bwMode="auto">
            <a:xfrm>
              <a:off x="4990" y="3553"/>
              <a:ext cx="34" cy="23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86" name="Rectangle 359"/>
            <p:cNvSpPr>
              <a:spLocks noChangeArrowheads="1"/>
            </p:cNvSpPr>
            <p:nvPr/>
          </p:nvSpPr>
          <p:spPr bwMode="auto">
            <a:xfrm>
              <a:off x="5336" y="2748"/>
              <a:ext cx="49" cy="2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87" name="Rectangle 360"/>
            <p:cNvSpPr>
              <a:spLocks noChangeArrowheads="1"/>
            </p:cNvSpPr>
            <p:nvPr/>
          </p:nvSpPr>
          <p:spPr bwMode="auto">
            <a:xfrm>
              <a:off x="5229" y="3162"/>
              <a:ext cx="54" cy="2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88" name="Rectangle 361"/>
            <p:cNvSpPr>
              <a:spLocks noChangeArrowheads="1"/>
            </p:cNvSpPr>
            <p:nvPr/>
          </p:nvSpPr>
          <p:spPr bwMode="auto">
            <a:xfrm>
              <a:off x="4912" y="2748"/>
              <a:ext cx="54" cy="2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89" name="Rectangle 362"/>
            <p:cNvSpPr>
              <a:spLocks noChangeArrowheads="1"/>
            </p:cNvSpPr>
            <p:nvPr/>
          </p:nvSpPr>
          <p:spPr bwMode="auto">
            <a:xfrm>
              <a:off x="5121" y="2748"/>
              <a:ext cx="54" cy="2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90" name="Rectangle 363"/>
            <p:cNvSpPr>
              <a:spLocks noChangeArrowheads="1"/>
            </p:cNvSpPr>
            <p:nvPr/>
          </p:nvSpPr>
          <p:spPr bwMode="auto">
            <a:xfrm>
              <a:off x="5229" y="2748"/>
              <a:ext cx="54" cy="2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91" name="Rectangle 364"/>
            <p:cNvSpPr>
              <a:spLocks noChangeArrowheads="1"/>
            </p:cNvSpPr>
            <p:nvPr/>
          </p:nvSpPr>
          <p:spPr bwMode="auto">
            <a:xfrm>
              <a:off x="5336" y="3162"/>
              <a:ext cx="49" cy="2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92" name="Rectangle 365"/>
            <p:cNvSpPr>
              <a:spLocks noChangeArrowheads="1"/>
            </p:cNvSpPr>
            <p:nvPr/>
          </p:nvSpPr>
          <p:spPr bwMode="auto">
            <a:xfrm>
              <a:off x="5019" y="2748"/>
              <a:ext cx="49" cy="2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93" name="Rectangle 366"/>
            <p:cNvSpPr>
              <a:spLocks noChangeArrowheads="1"/>
            </p:cNvSpPr>
            <p:nvPr/>
          </p:nvSpPr>
          <p:spPr bwMode="auto">
            <a:xfrm>
              <a:off x="4810" y="2748"/>
              <a:ext cx="54" cy="2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94" name="Rectangle 367"/>
            <p:cNvSpPr>
              <a:spLocks noChangeArrowheads="1"/>
            </p:cNvSpPr>
            <p:nvPr/>
          </p:nvSpPr>
          <p:spPr bwMode="auto">
            <a:xfrm>
              <a:off x="4912" y="3162"/>
              <a:ext cx="54" cy="2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95" name="Rectangle 368"/>
            <p:cNvSpPr>
              <a:spLocks noChangeArrowheads="1"/>
            </p:cNvSpPr>
            <p:nvPr/>
          </p:nvSpPr>
          <p:spPr bwMode="auto">
            <a:xfrm>
              <a:off x="4810" y="3162"/>
              <a:ext cx="54" cy="27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96" name="Freeform 369"/>
            <p:cNvSpPr>
              <a:spLocks/>
            </p:cNvSpPr>
            <p:nvPr/>
          </p:nvSpPr>
          <p:spPr bwMode="auto">
            <a:xfrm>
              <a:off x="5112" y="2725"/>
              <a:ext cx="73" cy="320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97" name="Freeform 370"/>
            <p:cNvSpPr>
              <a:spLocks/>
            </p:cNvSpPr>
            <p:nvPr/>
          </p:nvSpPr>
          <p:spPr bwMode="auto">
            <a:xfrm>
              <a:off x="5175" y="2725"/>
              <a:ext cx="10" cy="320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98" name="Freeform 371"/>
            <p:cNvSpPr>
              <a:spLocks/>
            </p:cNvSpPr>
            <p:nvPr/>
          </p:nvSpPr>
          <p:spPr bwMode="auto">
            <a:xfrm>
              <a:off x="5219" y="2725"/>
              <a:ext cx="73" cy="320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199" name="Freeform 372"/>
            <p:cNvSpPr>
              <a:spLocks/>
            </p:cNvSpPr>
            <p:nvPr/>
          </p:nvSpPr>
          <p:spPr bwMode="auto">
            <a:xfrm>
              <a:off x="5282" y="2725"/>
              <a:ext cx="10" cy="320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00" name="Freeform 373"/>
            <p:cNvSpPr>
              <a:spLocks/>
            </p:cNvSpPr>
            <p:nvPr/>
          </p:nvSpPr>
          <p:spPr bwMode="auto">
            <a:xfrm>
              <a:off x="5326" y="2725"/>
              <a:ext cx="68" cy="320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01" name="Freeform 374"/>
            <p:cNvSpPr>
              <a:spLocks/>
            </p:cNvSpPr>
            <p:nvPr/>
          </p:nvSpPr>
          <p:spPr bwMode="auto">
            <a:xfrm>
              <a:off x="5384" y="2725"/>
              <a:ext cx="10" cy="320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02" name="Freeform 375"/>
            <p:cNvSpPr>
              <a:spLocks/>
            </p:cNvSpPr>
            <p:nvPr/>
          </p:nvSpPr>
          <p:spPr bwMode="auto">
            <a:xfrm>
              <a:off x="5219" y="3139"/>
              <a:ext cx="73" cy="320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03" name="Freeform 376"/>
            <p:cNvSpPr>
              <a:spLocks/>
            </p:cNvSpPr>
            <p:nvPr/>
          </p:nvSpPr>
          <p:spPr bwMode="auto">
            <a:xfrm>
              <a:off x="5282" y="3139"/>
              <a:ext cx="10" cy="320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04" name="Freeform 377"/>
            <p:cNvSpPr>
              <a:spLocks/>
            </p:cNvSpPr>
            <p:nvPr/>
          </p:nvSpPr>
          <p:spPr bwMode="auto">
            <a:xfrm>
              <a:off x="5326" y="3139"/>
              <a:ext cx="68" cy="320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05" name="Freeform 378"/>
            <p:cNvSpPr>
              <a:spLocks/>
            </p:cNvSpPr>
            <p:nvPr/>
          </p:nvSpPr>
          <p:spPr bwMode="auto">
            <a:xfrm>
              <a:off x="5384" y="3139"/>
              <a:ext cx="10" cy="320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06" name="Freeform 379"/>
            <p:cNvSpPr>
              <a:spLocks/>
            </p:cNvSpPr>
            <p:nvPr/>
          </p:nvSpPr>
          <p:spPr bwMode="auto">
            <a:xfrm>
              <a:off x="5009" y="2725"/>
              <a:ext cx="73" cy="320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07" name="Freeform 380"/>
            <p:cNvSpPr>
              <a:spLocks/>
            </p:cNvSpPr>
            <p:nvPr/>
          </p:nvSpPr>
          <p:spPr bwMode="auto">
            <a:xfrm>
              <a:off x="5009" y="2725"/>
              <a:ext cx="10" cy="320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08" name="Freeform 381"/>
            <p:cNvSpPr>
              <a:spLocks/>
            </p:cNvSpPr>
            <p:nvPr/>
          </p:nvSpPr>
          <p:spPr bwMode="auto">
            <a:xfrm>
              <a:off x="4902" y="2725"/>
              <a:ext cx="73" cy="320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09" name="Freeform 382"/>
            <p:cNvSpPr>
              <a:spLocks/>
            </p:cNvSpPr>
            <p:nvPr/>
          </p:nvSpPr>
          <p:spPr bwMode="auto">
            <a:xfrm>
              <a:off x="4902" y="2725"/>
              <a:ext cx="10" cy="320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10" name="Freeform 383"/>
            <p:cNvSpPr>
              <a:spLocks/>
            </p:cNvSpPr>
            <p:nvPr/>
          </p:nvSpPr>
          <p:spPr bwMode="auto">
            <a:xfrm>
              <a:off x="4800" y="2725"/>
              <a:ext cx="73" cy="320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11" name="Freeform 384"/>
            <p:cNvSpPr>
              <a:spLocks/>
            </p:cNvSpPr>
            <p:nvPr/>
          </p:nvSpPr>
          <p:spPr bwMode="auto">
            <a:xfrm>
              <a:off x="4800" y="2725"/>
              <a:ext cx="10" cy="320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12" name="Freeform 386"/>
            <p:cNvSpPr>
              <a:spLocks/>
            </p:cNvSpPr>
            <p:nvPr/>
          </p:nvSpPr>
          <p:spPr bwMode="auto">
            <a:xfrm>
              <a:off x="4902" y="3139"/>
              <a:ext cx="10" cy="320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13" name="Freeform 387"/>
            <p:cNvSpPr>
              <a:spLocks/>
            </p:cNvSpPr>
            <p:nvPr/>
          </p:nvSpPr>
          <p:spPr bwMode="auto">
            <a:xfrm>
              <a:off x="4800" y="3139"/>
              <a:ext cx="73" cy="320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14" name="Freeform 388"/>
            <p:cNvSpPr>
              <a:spLocks/>
            </p:cNvSpPr>
            <p:nvPr/>
          </p:nvSpPr>
          <p:spPr bwMode="auto">
            <a:xfrm>
              <a:off x="4800" y="3139"/>
              <a:ext cx="10" cy="320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15" name="Rectangle 389"/>
            <p:cNvSpPr>
              <a:spLocks noChangeArrowheads="1"/>
            </p:cNvSpPr>
            <p:nvPr/>
          </p:nvSpPr>
          <p:spPr bwMode="auto">
            <a:xfrm>
              <a:off x="5112" y="2897"/>
              <a:ext cx="73" cy="1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16" name="Rectangle 390"/>
            <p:cNvSpPr>
              <a:spLocks noChangeArrowheads="1"/>
            </p:cNvSpPr>
            <p:nvPr/>
          </p:nvSpPr>
          <p:spPr bwMode="auto">
            <a:xfrm>
              <a:off x="5219" y="2897"/>
              <a:ext cx="73" cy="1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17" name="Rectangle 391"/>
            <p:cNvSpPr>
              <a:spLocks noChangeArrowheads="1"/>
            </p:cNvSpPr>
            <p:nvPr/>
          </p:nvSpPr>
          <p:spPr bwMode="auto">
            <a:xfrm>
              <a:off x="5326" y="2897"/>
              <a:ext cx="68" cy="1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18" name="Rectangle 392"/>
            <p:cNvSpPr>
              <a:spLocks noChangeArrowheads="1"/>
            </p:cNvSpPr>
            <p:nvPr/>
          </p:nvSpPr>
          <p:spPr bwMode="auto">
            <a:xfrm>
              <a:off x="5009" y="2897"/>
              <a:ext cx="73" cy="1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19" name="Rectangle 393"/>
            <p:cNvSpPr>
              <a:spLocks noChangeArrowheads="1"/>
            </p:cNvSpPr>
            <p:nvPr/>
          </p:nvSpPr>
          <p:spPr bwMode="auto">
            <a:xfrm>
              <a:off x="4902" y="2897"/>
              <a:ext cx="73" cy="1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20" name="Rectangle 394"/>
            <p:cNvSpPr>
              <a:spLocks noChangeArrowheads="1"/>
            </p:cNvSpPr>
            <p:nvPr/>
          </p:nvSpPr>
          <p:spPr bwMode="auto">
            <a:xfrm>
              <a:off x="4800" y="2897"/>
              <a:ext cx="73" cy="1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221" name="Freeform 395"/>
            <p:cNvSpPr>
              <a:spLocks/>
            </p:cNvSpPr>
            <p:nvPr/>
          </p:nvSpPr>
          <p:spPr bwMode="auto">
            <a:xfrm>
              <a:off x="4985" y="2733"/>
              <a:ext cx="15" cy="39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</p:grpSp>
      <p:sp>
        <p:nvSpPr>
          <p:cNvPr id="513" name="TextBox 512"/>
          <p:cNvSpPr txBox="1"/>
          <p:nvPr/>
        </p:nvSpPr>
        <p:spPr>
          <a:xfrm>
            <a:off x="5794207" y="6273800"/>
            <a:ext cx="487702" cy="2748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4011" tIns="37011" rIns="74011" bIns="37011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dirty="0"/>
              <a:t>М-7 </a:t>
            </a:r>
          </a:p>
        </p:txBody>
      </p:sp>
      <p:sp>
        <p:nvSpPr>
          <p:cNvPr id="592" name="AutoShape 24"/>
          <p:cNvSpPr>
            <a:spLocks noChangeArrowheads="1"/>
          </p:cNvSpPr>
          <p:nvPr/>
        </p:nvSpPr>
        <p:spPr bwMode="auto">
          <a:xfrm>
            <a:off x="3594954" y="3147218"/>
            <a:ext cx="2235199" cy="2444751"/>
          </a:xfrm>
          <a:prstGeom prst="wedgeRectCallout">
            <a:avLst>
              <a:gd name="adj1" fmla="val 2923"/>
              <a:gd name="adj2" fmla="val 73909"/>
            </a:avLst>
          </a:prstGeom>
          <a:solidFill>
            <a:srgbClr val="FFEC79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99565" tIns="49786" rIns="99565" bIns="49786"/>
          <a:lstStyle>
            <a:lvl1pPr defTabSz="788988" eaLnBrk="0" hangingPunct="0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88988" eaLnBrk="0" hangingPunct="0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88988" eaLnBrk="0" hangingPunct="0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88988" eaLnBrk="0" hangingPunct="0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88988" eaLnBrk="0" hangingPunct="0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auto">
              <a:spcBef>
                <a:spcPct val="0"/>
              </a:spcBef>
              <a:spcAft>
                <a:spcPts val="0"/>
              </a:spcAft>
              <a:buFontTx/>
              <a:buNone/>
              <a:defRPr/>
            </a:pPr>
            <a:r>
              <a:rPr lang="ru-RU" altLang="ru-RU" sz="1600" b="1" u="sng" dirty="0">
                <a:solidFill>
                  <a:srgbClr val="000000"/>
                </a:solidFill>
                <a:latin typeface="Times New Roman" panose="02020603050405020304" pitchFamily="18" charset="0"/>
              </a:rPr>
              <a:t>765 км</a:t>
            </a:r>
          </a:p>
        </p:txBody>
      </p:sp>
      <p:sp>
        <p:nvSpPr>
          <p:cNvPr id="41992" name="Text Box 182"/>
          <p:cNvSpPr txBox="1">
            <a:spLocks noChangeArrowheads="1"/>
          </p:cNvSpPr>
          <p:nvPr/>
        </p:nvSpPr>
        <p:spPr bwMode="auto">
          <a:xfrm>
            <a:off x="5745164" y="4884738"/>
            <a:ext cx="1136650" cy="303101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811" tIns="43405" rIns="86811" bIns="43405">
            <a:spAutoFit/>
          </a:bodyPr>
          <a:lstStyle>
            <a:lvl1pPr defTabSz="685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85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85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85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85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400" b="1">
                <a:solidFill>
                  <a:srgbClr val="000000"/>
                </a:solidFill>
                <a:cs typeface="Times New Roman" pitchFamily="18" charset="0"/>
              </a:rPr>
              <a:t>Иннополис</a:t>
            </a:r>
          </a:p>
        </p:txBody>
      </p:sp>
      <p:sp>
        <p:nvSpPr>
          <p:cNvPr id="41993" name="Text Box 182"/>
          <p:cNvSpPr txBox="1">
            <a:spLocks noChangeArrowheads="1"/>
          </p:cNvSpPr>
          <p:nvPr/>
        </p:nvSpPr>
        <p:spPr bwMode="auto">
          <a:xfrm>
            <a:off x="9652001" y="2863850"/>
            <a:ext cx="1322388" cy="303101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811" tIns="43405" rIns="86811" bIns="43405">
            <a:spAutoFit/>
          </a:bodyPr>
          <a:lstStyle>
            <a:lvl1pPr defTabSz="685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85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85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85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858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400" b="1">
                <a:solidFill>
                  <a:srgbClr val="000000"/>
                </a:solidFill>
                <a:cs typeface="Times New Roman" pitchFamily="18" charset="0"/>
              </a:rPr>
              <a:t>Казань</a:t>
            </a:r>
          </a:p>
        </p:txBody>
      </p:sp>
      <p:sp>
        <p:nvSpPr>
          <p:cNvPr id="422" name="Прямоугольник 421"/>
          <p:cNvSpPr/>
          <p:nvPr/>
        </p:nvSpPr>
        <p:spPr>
          <a:xfrm>
            <a:off x="6442075" y="5394326"/>
            <a:ext cx="1028700" cy="1147763"/>
          </a:xfrm>
          <a:prstGeom prst="rect">
            <a:avLst/>
          </a:prstGeom>
          <a:noFill/>
          <a:ln w="158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3353" tIns="71676" rIns="143353" bIns="71676" anchor="ctr"/>
          <a:lstStyle/>
          <a:p>
            <a:pPr algn="ctr" defTabSz="10751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200">
              <a:solidFill>
                <a:prstClr val="white"/>
              </a:solidFill>
            </a:endParaRPr>
          </a:p>
        </p:txBody>
      </p:sp>
      <p:sp>
        <p:nvSpPr>
          <p:cNvPr id="41995" name="Овал 422"/>
          <p:cNvSpPr>
            <a:spLocks noChangeArrowheads="1"/>
          </p:cNvSpPr>
          <p:nvPr/>
        </p:nvSpPr>
        <p:spPr bwMode="auto">
          <a:xfrm rot="5238055">
            <a:off x="6192838" y="5180013"/>
            <a:ext cx="125412" cy="10001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80405" tIns="40202" rIns="80405" bIns="40202" anchor="ctr"/>
          <a:lstStyle/>
          <a:p>
            <a:pPr defTabSz="685741"/>
            <a:endParaRPr lang="ru-RU" sz="160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424" name="Прямоугольник 423"/>
          <p:cNvSpPr/>
          <p:nvPr/>
        </p:nvSpPr>
        <p:spPr>
          <a:xfrm>
            <a:off x="5935663" y="8878762"/>
            <a:ext cx="2055812" cy="544765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2778" tIns="56388" rIns="112778" bIns="56388" anchor="ctr" anchorCtr="1">
            <a:spAutoFit/>
          </a:bodyPr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432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43217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sp>
        <p:nvSpPr>
          <p:cNvPr id="41997" name="AutoShape 24"/>
          <p:cNvSpPr>
            <a:spLocks noChangeArrowheads="1"/>
          </p:cNvSpPr>
          <p:nvPr/>
        </p:nvSpPr>
        <p:spPr bwMode="auto">
          <a:xfrm>
            <a:off x="6853239" y="3692527"/>
            <a:ext cx="4233862" cy="1165224"/>
          </a:xfrm>
          <a:prstGeom prst="wedgeRectCallout">
            <a:avLst>
              <a:gd name="adj1" fmla="val -35245"/>
              <a:gd name="adj2" fmla="val 56992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113243" tIns="56647" rIns="113243" bIns="56647"/>
          <a:lstStyle/>
          <a:p>
            <a:pPr algn="ctr" defTabSz="685741"/>
            <a:r>
              <a:rPr lang="ru-RU" altLang="ru-RU" u="sng" dirty="0">
                <a:solidFill>
                  <a:srgbClr val="000000"/>
                </a:solidFill>
                <a:cs typeface="Times New Roman" pitchFamily="18" charset="0"/>
              </a:rPr>
              <a:t>Аварийно-опасный участок дороги М-7 767км. </a:t>
            </a:r>
          </a:p>
          <a:p>
            <a:pPr algn="ctr" defTabSz="685741"/>
            <a:r>
              <a:rPr lang="ru-RU" altLang="ru-RU" u="sng" dirty="0">
                <a:solidFill>
                  <a:srgbClr val="000000"/>
                </a:solidFill>
                <a:cs typeface="Times New Roman" pitchFamily="18" charset="0"/>
              </a:rPr>
              <a:t>Верхнеуслонский МР</a:t>
            </a:r>
          </a:p>
          <a:p>
            <a:pPr algn="ctr" defTabSz="685741"/>
            <a:r>
              <a:rPr lang="ru-RU" altLang="ru-RU" u="sng" dirty="0">
                <a:solidFill>
                  <a:srgbClr val="000000"/>
                </a:solidFill>
                <a:cs typeface="Times New Roman" pitchFamily="18" charset="0"/>
              </a:rPr>
              <a:t>Спуск - подъем(риск нарушения транспортного сообщения. </a:t>
            </a:r>
            <a:r>
              <a:rPr lang="ru-RU" altLang="ru-RU" sz="1400" u="sng" dirty="0">
                <a:solidFill>
                  <a:srgbClr val="000000"/>
                </a:solidFill>
                <a:cs typeface="Times New Roman" panose="02020603050405020304" pitchFamily="18" charset="0"/>
              </a:rPr>
              <a:t>Гололедица, метель, снежные заносы</a:t>
            </a:r>
            <a:r>
              <a:rPr lang="ru-RU" altLang="ru-RU" u="sng" dirty="0" smtClean="0">
                <a:solidFill>
                  <a:srgbClr val="000000"/>
                </a:solidFill>
                <a:cs typeface="Times New Roman" pitchFamily="18" charset="0"/>
              </a:rPr>
              <a:t>)</a:t>
            </a:r>
            <a:endParaRPr lang="ru-RU" altLang="ru-RU" u="sng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4199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2851" y="3521687"/>
            <a:ext cx="1941512" cy="170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000" name="AutoShape 24"/>
          <p:cNvSpPr>
            <a:spLocks noChangeArrowheads="1"/>
          </p:cNvSpPr>
          <p:nvPr/>
        </p:nvSpPr>
        <p:spPr bwMode="auto">
          <a:xfrm>
            <a:off x="7780339" y="4953001"/>
            <a:ext cx="3328987" cy="1309689"/>
          </a:xfrm>
          <a:prstGeom prst="wedgeRectCallout">
            <a:avLst>
              <a:gd name="adj1" fmla="val -60148"/>
              <a:gd name="adj2" fmla="val 2928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113243" tIns="56647" rIns="113243" bIns="56647"/>
          <a:lstStyle/>
          <a:p>
            <a:pPr algn="ctr" defTabSz="685741"/>
            <a:r>
              <a:rPr lang="ru-RU" altLang="ru-RU" u="sng" dirty="0">
                <a:solidFill>
                  <a:srgbClr val="000000"/>
                </a:solidFill>
                <a:cs typeface="Times New Roman" pitchFamily="18" charset="0"/>
              </a:rPr>
              <a:t>Аварийно-опасный участок дороги Р-241 5 км. </a:t>
            </a:r>
          </a:p>
          <a:p>
            <a:pPr algn="ctr" defTabSz="685741"/>
            <a:r>
              <a:rPr lang="ru-RU" altLang="ru-RU" u="sng" dirty="0">
                <a:solidFill>
                  <a:srgbClr val="000000"/>
                </a:solidFill>
                <a:cs typeface="Times New Roman" pitchFamily="18" charset="0"/>
              </a:rPr>
              <a:t>Верхнеуслонский МР</a:t>
            </a:r>
          </a:p>
          <a:p>
            <a:pPr algn="ctr" defTabSz="685741"/>
            <a:r>
              <a:rPr lang="ru-RU" altLang="ru-RU" u="sng" dirty="0">
                <a:solidFill>
                  <a:srgbClr val="000000"/>
                </a:solidFill>
                <a:cs typeface="Times New Roman" pitchFamily="18" charset="0"/>
              </a:rPr>
              <a:t>Спуск - подъем(риск нарушения транспортного сообщения. </a:t>
            </a:r>
            <a:r>
              <a:rPr lang="ru-RU" altLang="ru-RU" sz="1400" u="sng" dirty="0">
                <a:solidFill>
                  <a:srgbClr val="000000"/>
                </a:solidFill>
                <a:cs typeface="Times New Roman" panose="02020603050405020304" pitchFamily="18" charset="0"/>
              </a:rPr>
              <a:t>Гололедица, метель, снежные заносы</a:t>
            </a:r>
            <a:r>
              <a:rPr lang="ru-RU" altLang="ru-RU" u="sng" dirty="0" smtClean="0">
                <a:solidFill>
                  <a:srgbClr val="000000"/>
                </a:solidFill>
                <a:cs typeface="Times New Roman" pitchFamily="18" charset="0"/>
              </a:rPr>
              <a:t>)</a:t>
            </a:r>
            <a:endParaRPr lang="ru-RU" altLang="ru-RU" u="sng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23" name="TextBox 222"/>
          <p:cNvSpPr txBox="1"/>
          <p:nvPr/>
        </p:nvSpPr>
        <p:spPr>
          <a:xfrm>
            <a:off x="7433752" y="7720015"/>
            <a:ext cx="558234" cy="2748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4011" tIns="37011" rIns="74011" bIns="37011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dirty="0"/>
              <a:t>Р-241</a:t>
            </a:r>
          </a:p>
        </p:txBody>
      </p:sp>
      <p:sp>
        <p:nvSpPr>
          <p:cNvPr id="225" name="AutoShape 24"/>
          <p:cNvSpPr>
            <a:spLocks noChangeArrowheads="1"/>
          </p:cNvSpPr>
          <p:nvPr/>
        </p:nvSpPr>
        <p:spPr bwMode="auto">
          <a:xfrm>
            <a:off x="3752851" y="6900863"/>
            <a:ext cx="2020887" cy="2444751"/>
          </a:xfrm>
          <a:prstGeom prst="wedgeRectCallout">
            <a:avLst>
              <a:gd name="adj1" fmla="val 126150"/>
              <a:gd name="adj2" fmla="val -80720"/>
            </a:avLst>
          </a:prstGeom>
          <a:solidFill>
            <a:srgbClr val="FFEC79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99565" tIns="49786" rIns="99565" bIns="49786"/>
          <a:lstStyle>
            <a:lvl1pPr defTabSz="788988" eaLnBrk="0" hangingPunct="0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88988" eaLnBrk="0" hangingPunct="0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88988" eaLnBrk="0" hangingPunct="0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88988" eaLnBrk="0" hangingPunct="0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88988" eaLnBrk="0" hangingPunct="0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auto">
              <a:spcBef>
                <a:spcPct val="0"/>
              </a:spcBef>
              <a:spcAft>
                <a:spcPts val="0"/>
              </a:spcAft>
              <a:buFontTx/>
              <a:buNone/>
              <a:defRPr/>
            </a:pPr>
            <a:r>
              <a:rPr lang="ru-RU" altLang="ru-RU" sz="1600" b="1" u="sng" dirty="0">
                <a:solidFill>
                  <a:srgbClr val="000000"/>
                </a:solidFill>
                <a:latin typeface="Times New Roman" panose="02020603050405020304" pitchFamily="18" charset="0"/>
              </a:rPr>
              <a:t>4 км</a:t>
            </a:r>
          </a:p>
        </p:txBody>
      </p:sp>
      <p:pic>
        <p:nvPicPr>
          <p:cNvPr id="42003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138"/>
          <a:stretch>
            <a:fillRect/>
          </a:stretch>
        </p:blipFill>
        <p:spPr bwMode="auto">
          <a:xfrm>
            <a:off x="3822700" y="7439026"/>
            <a:ext cx="1884364" cy="15525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2004" name="Группа 223"/>
          <p:cNvGrpSpPr>
            <a:grpSpLocks/>
          </p:cNvGrpSpPr>
          <p:nvPr/>
        </p:nvGrpSpPr>
        <p:grpSpPr bwMode="auto">
          <a:xfrm>
            <a:off x="12115801" y="31750"/>
            <a:ext cx="608013" cy="596900"/>
            <a:chOff x="8738280" y="13262"/>
            <a:chExt cx="405720" cy="363149"/>
          </a:xfrm>
        </p:grpSpPr>
        <p:sp>
          <p:nvSpPr>
            <p:cNvPr id="227" name="Равнобедренный треугольник 22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3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228" name="TextBox 227"/>
            <p:cNvSpPr txBox="1"/>
            <p:nvPr/>
          </p:nvSpPr>
          <p:spPr bwMode="auto">
            <a:xfrm>
              <a:off x="8869636" y="20023"/>
              <a:ext cx="143009" cy="2250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C14DE97D-E0BC-4A03-9FE1-CB21ACF1BD8A}" type="slidenum">
                <a:rPr lang="ru-RU" sz="24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7</a:t>
              </a:fld>
              <a:endParaRPr lang="ru-RU" sz="24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42005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ИНФОРМАЦИОННЫЕ МАТЕРИАЛЫ ПО РИСКУ НАРУШЕНИЯ ТРАНСПОРТНОГО</a:t>
            </a:r>
          </a:p>
          <a:p>
            <a:r>
              <a:rPr lang="ru-RU" altLang="ru-RU" dirty="0"/>
              <a:t> СООБЩЕНИЯ НА ТЕРРИТОРИИ ВЕРХНЕУСЛОНСКОГО РАЙОНА</a:t>
            </a:r>
          </a:p>
          <a:p>
            <a:r>
              <a:rPr lang="ru-RU" altLang="ru-RU" dirty="0"/>
              <a:t>РЕСПУБЛИКИ ТАТАРСТАН </a:t>
            </a:r>
          </a:p>
        </p:txBody>
      </p:sp>
      <p:sp>
        <p:nvSpPr>
          <p:cNvPr id="42006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0" tIns="45702" rIns="91400" bIns="45702"/>
          <a:lstStyle/>
          <a:p>
            <a:endParaRPr lang="ru-RU">
              <a:solidFill>
                <a:srgbClr val="0070C0"/>
              </a:solidFill>
            </a:endParaRPr>
          </a:p>
        </p:txBody>
      </p:sp>
      <p:grpSp>
        <p:nvGrpSpPr>
          <p:cNvPr id="42007" name="Группа 233"/>
          <p:cNvGrpSpPr>
            <a:grpSpLocks/>
          </p:cNvGrpSpPr>
          <p:nvPr/>
        </p:nvGrpSpPr>
        <p:grpSpPr bwMode="auto">
          <a:xfrm>
            <a:off x="9902826" y="6261100"/>
            <a:ext cx="3001963" cy="3340099"/>
            <a:chOff x="9468179" y="3758313"/>
            <a:chExt cx="2858345" cy="3141291"/>
          </a:xfrm>
        </p:grpSpPr>
        <p:sp>
          <p:nvSpPr>
            <p:cNvPr id="42010" name="Text Box 97"/>
            <p:cNvSpPr txBox="1">
              <a:spLocks noChangeArrowheads="1"/>
            </p:cNvSpPr>
            <p:nvPr/>
          </p:nvSpPr>
          <p:spPr bwMode="auto">
            <a:xfrm>
              <a:off x="9801656" y="4338225"/>
              <a:ext cx="1588516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порывы ветра</a:t>
              </a:r>
            </a:p>
          </p:txBody>
        </p:sp>
        <p:sp>
          <p:nvSpPr>
            <p:cNvPr id="42011" name="Rectangle 93"/>
            <p:cNvSpPr>
              <a:spLocks noChangeArrowheads="1"/>
            </p:cNvSpPr>
            <p:nvPr/>
          </p:nvSpPr>
          <p:spPr bwMode="auto">
            <a:xfrm>
              <a:off x="9468179" y="3758313"/>
              <a:ext cx="2747162" cy="314129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1433" tIns="45717" rIns="91433" bIns="45717" anchor="ctr"/>
            <a:lstStyle/>
            <a:p>
              <a:pPr defTabSz="1074644"/>
              <a:endParaRPr lang="ru-RU" altLang="ru-RU" sz="1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42012" name="Text Box 97"/>
            <p:cNvSpPr txBox="1">
              <a:spLocks noChangeArrowheads="1"/>
            </p:cNvSpPr>
            <p:nvPr/>
          </p:nvSpPr>
          <p:spPr bwMode="auto">
            <a:xfrm>
              <a:off x="9877639" y="3759781"/>
              <a:ext cx="1945611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 b="1" i="1">
                  <a:solidFill>
                    <a:srgbClr val="000000"/>
                  </a:solidFill>
                </a:rPr>
                <a:t>Условные обозначения</a:t>
              </a:r>
            </a:p>
          </p:txBody>
        </p:sp>
        <p:grpSp>
          <p:nvGrpSpPr>
            <p:cNvPr id="42013" name="Группа 119"/>
            <p:cNvGrpSpPr>
              <a:grpSpLocks/>
            </p:cNvGrpSpPr>
            <p:nvPr/>
          </p:nvGrpSpPr>
          <p:grpSpPr bwMode="auto">
            <a:xfrm>
              <a:off x="9576746" y="5235241"/>
              <a:ext cx="242990" cy="316738"/>
              <a:chOff x="214313" y="8958263"/>
              <a:chExt cx="642937" cy="500062"/>
            </a:xfrm>
          </p:grpSpPr>
          <p:sp>
            <p:nvSpPr>
              <p:cNvPr id="42113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501645"/>
                <a:endParaRPr lang="ru-RU" sz="9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114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501645"/>
                <a:endParaRPr lang="ru-RU" sz="9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42115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42116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2117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sp>
          <p:nvSpPr>
            <p:cNvPr id="42014" name="Text Box 97"/>
            <p:cNvSpPr txBox="1">
              <a:spLocks noChangeArrowheads="1"/>
            </p:cNvSpPr>
            <p:nvPr/>
          </p:nvSpPr>
          <p:spPr bwMode="auto">
            <a:xfrm>
              <a:off x="10044746" y="5287272"/>
              <a:ext cx="1882973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больница городская </a:t>
              </a:r>
            </a:p>
          </p:txBody>
        </p:sp>
        <p:cxnSp>
          <p:nvCxnSpPr>
            <p:cNvPr id="240" name="Прямая соединительная линия 239"/>
            <p:cNvCxnSpPr/>
            <p:nvPr/>
          </p:nvCxnSpPr>
          <p:spPr>
            <a:xfrm>
              <a:off x="9499922" y="5806721"/>
              <a:ext cx="380911" cy="0"/>
            </a:xfrm>
            <a:prstGeom prst="line">
              <a:avLst/>
            </a:prstGeom>
            <a:ln w="38100">
              <a:solidFill>
                <a:srgbClr val="007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2016" name="Group 316"/>
            <p:cNvGrpSpPr>
              <a:grpSpLocks/>
            </p:cNvGrpSpPr>
            <p:nvPr/>
          </p:nvGrpSpPr>
          <p:grpSpPr bwMode="auto">
            <a:xfrm>
              <a:off x="9585793" y="4877182"/>
              <a:ext cx="224105" cy="285103"/>
              <a:chOff x="4727" y="2506"/>
              <a:chExt cx="706" cy="1172"/>
            </a:xfrm>
          </p:grpSpPr>
          <p:sp>
            <p:nvSpPr>
              <p:cNvPr id="260" name="Freeform 317"/>
              <p:cNvSpPr>
                <a:spLocks/>
              </p:cNvSpPr>
              <p:nvPr/>
            </p:nvSpPr>
            <p:spPr bwMode="auto">
              <a:xfrm>
                <a:off x="4728" y="3553"/>
                <a:ext cx="48" cy="123"/>
              </a:xfrm>
              <a:custGeom>
                <a:avLst/>
                <a:gdLst>
                  <a:gd name="T0" fmla="*/ 0 w 139"/>
                  <a:gd name="T1" fmla="*/ 107 h 135"/>
                  <a:gd name="T2" fmla="*/ 0 w 139"/>
                  <a:gd name="T3" fmla="*/ 73 h 135"/>
                  <a:gd name="T4" fmla="*/ 5 w 139"/>
                  <a:gd name="T5" fmla="*/ 73 h 135"/>
                  <a:gd name="T6" fmla="*/ 5 w 139"/>
                  <a:gd name="T7" fmla="*/ 37 h 135"/>
                  <a:gd name="T8" fmla="*/ 10 w 139"/>
                  <a:gd name="T9" fmla="*/ 37 h 135"/>
                  <a:gd name="T10" fmla="*/ 10 w 139"/>
                  <a:gd name="T11" fmla="*/ 0 h 135"/>
                  <a:gd name="T12" fmla="*/ 15 w 139"/>
                  <a:gd name="T13" fmla="*/ 0 h 135"/>
                  <a:gd name="T14" fmla="*/ 15 w 139"/>
                  <a:gd name="T15" fmla="*/ 107 h 135"/>
                  <a:gd name="T16" fmla="*/ 0 w 139"/>
                  <a:gd name="T17" fmla="*/ 107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61" name="Freeform 318"/>
              <p:cNvSpPr>
                <a:spLocks/>
              </p:cNvSpPr>
              <p:nvPr/>
            </p:nvSpPr>
            <p:spPr bwMode="auto">
              <a:xfrm>
                <a:off x="4776" y="2559"/>
                <a:ext cx="643" cy="1117"/>
              </a:xfrm>
              <a:custGeom>
                <a:avLst/>
                <a:gdLst>
                  <a:gd name="T0" fmla="*/ 0 w 1946"/>
                  <a:gd name="T1" fmla="*/ 971 h 1278"/>
                  <a:gd name="T2" fmla="*/ 0 w 1946"/>
                  <a:gd name="T3" fmla="*/ 78 h 1278"/>
                  <a:gd name="T4" fmla="*/ 84 w 1946"/>
                  <a:gd name="T5" fmla="*/ 78 h 1278"/>
                  <a:gd name="T6" fmla="*/ 84 w 1946"/>
                  <a:gd name="T7" fmla="*/ 71 h 1278"/>
                  <a:gd name="T8" fmla="*/ 84 w 1946"/>
                  <a:gd name="T9" fmla="*/ 62 h 1278"/>
                  <a:gd name="T10" fmla="*/ 85 w 1946"/>
                  <a:gd name="T11" fmla="*/ 55 h 1278"/>
                  <a:gd name="T12" fmla="*/ 85 w 1946"/>
                  <a:gd name="T13" fmla="*/ 48 h 1278"/>
                  <a:gd name="T14" fmla="*/ 86 w 1946"/>
                  <a:gd name="T15" fmla="*/ 42 h 1278"/>
                  <a:gd name="T16" fmla="*/ 88 w 1946"/>
                  <a:gd name="T17" fmla="*/ 35 h 1278"/>
                  <a:gd name="T18" fmla="*/ 89 w 1946"/>
                  <a:gd name="T19" fmla="*/ 29 h 1278"/>
                  <a:gd name="T20" fmla="*/ 91 w 1946"/>
                  <a:gd name="T21" fmla="*/ 23 h 1278"/>
                  <a:gd name="T22" fmla="*/ 92 w 1946"/>
                  <a:gd name="T23" fmla="*/ 18 h 1278"/>
                  <a:gd name="T24" fmla="*/ 94 w 1946"/>
                  <a:gd name="T25" fmla="*/ 14 h 1278"/>
                  <a:gd name="T26" fmla="*/ 96 w 1946"/>
                  <a:gd name="T27" fmla="*/ 10 h 1278"/>
                  <a:gd name="T28" fmla="*/ 98 w 1946"/>
                  <a:gd name="T29" fmla="*/ 6 h 1278"/>
                  <a:gd name="T30" fmla="*/ 101 w 1946"/>
                  <a:gd name="T31" fmla="*/ 3 h 1278"/>
                  <a:gd name="T32" fmla="*/ 103 w 1946"/>
                  <a:gd name="T33" fmla="*/ 3 h 1278"/>
                  <a:gd name="T34" fmla="*/ 105 w 1946"/>
                  <a:gd name="T35" fmla="*/ 0 h 1278"/>
                  <a:gd name="T36" fmla="*/ 108 w 1946"/>
                  <a:gd name="T37" fmla="*/ 0 h 1278"/>
                  <a:gd name="T38" fmla="*/ 110 w 1946"/>
                  <a:gd name="T39" fmla="*/ 0 h 1278"/>
                  <a:gd name="T40" fmla="*/ 113 w 1946"/>
                  <a:gd name="T41" fmla="*/ 3 h 1278"/>
                  <a:gd name="T42" fmla="*/ 115 w 1946"/>
                  <a:gd name="T43" fmla="*/ 3 h 1278"/>
                  <a:gd name="T44" fmla="*/ 118 w 1946"/>
                  <a:gd name="T45" fmla="*/ 6 h 1278"/>
                  <a:gd name="T46" fmla="*/ 120 w 1946"/>
                  <a:gd name="T47" fmla="*/ 10 h 1278"/>
                  <a:gd name="T48" fmla="*/ 122 w 1946"/>
                  <a:gd name="T49" fmla="*/ 14 h 1278"/>
                  <a:gd name="T50" fmla="*/ 124 w 1946"/>
                  <a:gd name="T51" fmla="*/ 18 h 1278"/>
                  <a:gd name="T52" fmla="*/ 125 w 1946"/>
                  <a:gd name="T53" fmla="*/ 23 h 1278"/>
                  <a:gd name="T54" fmla="*/ 127 w 1946"/>
                  <a:gd name="T55" fmla="*/ 29 h 1278"/>
                  <a:gd name="T56" fmla="*/ 128 w 1946"/>
                  <a:gd name="T57" fmla="*/ 35 h 1278"/>
                  <a:gd name="T58" fmla="*/ 130 w 1946"/>
                  <a:gd name="T59" fmla="*/ 42 h 1278"/>
                  <a:gd name="T60" fmla="*/ 130 w 1946"/>
                  <a:gd name="T61" fmla="*/ 48 h 1278"/>
                  <a:gd name="T62" fmla="*/ 131 w 1946"/>
                  <a:gd name="T63" fmla="*/ 55 h 1278"/>
                  <a:gd name="T64" fmla="*/ 132 w 1946"/>
                  <a:gd name="T65" fmla="*/ 62 h 1278"/>
                  <a:gd name="T66" fmla="*/ 132 w 1946"/>
                  <a:gd name="T67" fmla="*/ 71 h 1278"/>
                  <a:gd name="T68" fmla="*/ 132 w 1946"/>
                  <a:gd name="T69" fmla="*/ 78 h 1278"/>
                  <a:gd name="T70" fmla="*/ 216 w 1946"/>
                  <a:gd name="T71" fmla="*/ 78 h 1278"/>
                  <a:gd name="T72" fmla="*/ 216 w 1946"/>
                  <a:gd name="T73" fmla="*/ 970 h 1278"/>
                  <a:gd name="T74" fmla="*/ 0 w 1946"/>
                  <a:gd name="T75" fmla="*/ 971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62" name="Rectangle 319"/>
              <p:cNvSpPr>
                <a:spLocks noChangeArrowheads="1"/>
              </p:cNvSpPr>
              <p:nvPr/>
            </p:nvSpPr>
            <p:spPr bwMode="auto">
              <a:xfrm>
                <a:off x="5190" y="3087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63" name="Rectangle 320"/>
              <p:cNvSpPr>
                <a:spLocks noChangeArrowheads="1"/>
              </p:cNvSpPr>
              <p:nvPr/>
            </p:nvSpPr>
            <p:spPr bwMode="auto">
              <a:xfrm>
                <a:off x="5166" y="3130"/>
                <a:ext cx="43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64" name="Rectangle 321"/>
              <p:cNvSpPr>
                <a:spLocks noChangeArrowheads="1"/>
              </p:cNvSpPr>
              <p:nvPr/>
            </p:nvSpPr>
            <p:spPr bwMode="auto">
              <a:xfrm>
                <a:off x="5304" y="3031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65" name="Rectangle 322"/>
              <p:cNvSpPr>
                <a:spLocks noChangeArrowheads="1"/>
              </p:cNvSpPr>
              <p:nvPr/>
            </p:nvSpPr>
            <p:spPr bwMode="auto">
              <a:xfrm>
                <a:off x="5285" y="3087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66" name="Rectangle 323"/>
              <p:cNvSpPr>
                <a:spLocks noChangeArrowheads="1"/>
              </p:cNvSpPr>
              <p:nvPr/>
            </p:nvSpPr>
            <p:spPr bwMode="auto">
              <a:xfrm>
                <a:off x="5285" y="2982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67" name="Rectangle 324"/>
              <p:cNvSpPr>
                <a:spLocks noChangeArrowheads="1"/>
              </p:cNvSpPr>
              <p:nvPr/>
            </p:nvSpPr>
            <p:spPr bwMode="auto">
              <a:xfrm>
                <a:off x="4776" y="3074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68" name="Rectangle 325"/>
              <p:cNvSpPr>
                <a:spLocks noChangeArrowheads="1"/>
              </p:cNvSpPr>
              <p:nvPr/>
            </p:nvSpPr>
            <p:spPr bwMode="auto">
              <a:xfrm>
                <a:off x="4776" y="3019"/>
                <a:ext cx="14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69" name="Rectangle 326"/>
              <p:cNvSpPr>
                <a:spLocks noChangeArrowheads="1"/>
              </p:cNvSpPr>
              <p:nvPr/>
            </p:nvSpPr>
            <p:spPr bwMode="auto">
              <a:xfrm>
                <a:off x="4776" y="3123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70" name="Rectangle 327"/>
              <p:cNvSpPr>
                <a:spLocks noChangeArrowheads="1"/>
              </p:cNvSpPr>
              <p:nvPr/>
            </p:nvSpPr>
            <p:spPr bwMode="auto">
              <a:xfrm>
                <a:off x="4947" y="3074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71" name="Rectangle 328"/>
              <p:cNvSpPr>
                <a:spLocks noChangeArrowheads="1"/>
              </p:cNvSpPr>
              <p:nvPr/>
            </p:nvSpPr>
            <p:spPr bwMode="auto">
              <a:xfrm>
                <a:off x="4923" y="3123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72" name="Rectangle 329"/>
              <p:cNvSpPr>
                <a:spLocks noChangeArrowheads="1"/>
              </p:cNvSpPr>
              <p:nvPr/>
            </p:nvSpPr>
            <p:spPr bwMode="auto">
              <a:xfrm>
                <a:off x="4776" y="3449"/>
                <a:ext cx="38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73" name="Rectangle 330"/>
              <p:cNvSpPr>
                <a:spLocks noChangeArrowheads="1"/>
              </p:cNvSpPr>
              <p:nvPr/>
            </p:nvSpPr>
            <p:spPr bwMode="auto">
              <a:xfrm>
                <a:off x="4776" y="3406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74" name="Rectangle 331"/>
              <p:cNvSpPr>
                <a:spLocks noChangeArrowheads="1"/>
              </p:cNvSpPr>
              <p:nvPr/>
            </p:nvSpPr>
            <p:spPr bwMode="auto">
              <a:xfrm>
                <a:off x="4776" y="3504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75" name="Rectangle 332"/>
              <p:cNvSpPr>
                <a:spLocks noChangeArrowheads="1"/>
              </p:cNvSpPr>
              <p:nvPr/>
            </p:nvSpPr>
            <p:spPr bwMode="auto">
              <a:xfrm>
                <a:off x="4947" y="3449"/>
                <a:ext cx="38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76" name="Rectangle 333"/>
              <p:cNvSpPr>
                <a:spLocks noChangeArrowheads="1"/>
              </p:cNvSpPr>
              <p:nvPr/>
            </p:nvSpPr>
            <p:spPr bwMode="auto">
              <a:xfrm>
                <a:off x="4923" y="3504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77" name="Freeform 334"/>
              <p:cNvSpPr>
                <a:spLocks/>
              </p:cNvSpPr>
              <p:nvPr/>
            </p:nvSpPr>
            <p:spPr bwMode="auto">
              <a:xfrm>
                <a:off x="5023" y="3074"/>
                <a:ext cx="148" cy="86"/>
              </a:xfrm>
              <a:custGeom>
                <a:avLst/>
                <a:gdLst>
                  <a:gd name="T0" fmla="*/ 48 w 440"/>
                  <a:gd name="T1" fmla="*/ 78 h 102"/>
                  <a:gd name="T2" fmla="*/ 48 w 440"/>
                  <a:gd name="T3" fmla="*/ 70 h 102"/>
                  <a:gd name="T4" fmla="*/ 48 w 440"/>
                  <a:gd name="T5" fmla="*/ 63 h 102"/>
                  <a:gd name="T6" fmla="*/ 47 w 440"/>
                  <a:gd name="T7" fmla="*/ 55 h 102"/>
                  <a:gd name="T8" fmla="*/ 46 w 440"/>
                  <a:gd name="T9" fmla="*/ 49 h 102"/>
                  <a:gd name="T10" fmla="*/ 45 w 440"/>
                  <a:gd name="T11" fmla="*/ 42 h 102"/>
                  <a:gd name="T12" fmla="*/ 44 w 440"/>
                  <a:gd name="T13" fmla="*/ 35 h 102"/>
                  <a:gd name="T14" fmla="*/ 43 w 440"/>
                  <a:gd name="T15" fmla="*/ 29 h 102"/>
                  <a:gd name="T16" fmla="*/ 41 w 440"/>
                  <a:gd name="T17" fmla="*/ 23 h 102"/>
                  <a:gd name="T18" fmla="*/ 39 w 440"/>
                  <a:gd name="T19" fmla="*/ 18 h 102"/>
                  <a:gd name="T20" fmla="*/ 38 w 440"/>
                  <a:gd name="T21" fmla="*/ 14 h 102"/>
                  <a:gd name="T22" fmla="*/ 36 w 440"/>
                  <a:gd name="T23" fmla="*/ 10 h 102"/>
                  <a:gd name="T24" fmla="*/ 34 w 440"/>
                  <a:gd name="T25" fmla="*/ 6 h 102"/>
                  <a:gd name="T26" fmla="*/ 32 w 440"/>
                  <a:gd name="T27" fmla="*/ 3 h 102"/>
                  <a:gd name="T28" fmla="*/ 29 w 440"/>
                  <a:gd name="T29" fmla="*/ 3 h 102"/>
                  <a:gd name="T30" fmla="*/ 27 w 440"/>
                  <a:gd name="T31" fmla="*/ 0 h 102"/>
                  <a:gd name="T32" fmla="*/ 24 w 440"/>
                  <a:gd name="T33" fmla="*/ 0 h 102"/>
                  <a:gd name="T34" fmla="*/ 22 w 440"/>
                  <a:gd name="T35" fmla="*/ 0 h 102"/>
                  <a:gd name="T36" fmla="*/ 19 w 440"/>
                  <a:gd name="T37" fmla="*/ 3 h 102"/>
                  <a:gd name="T38" fmla="*/ 17 w 440"/>
                  <a:gd name="T39" fmla="*/ 3 h 102"/>
                  <a:gd name="T40" fmla="*/ 15 w 440"/>
                  <a:gd name="T41" fmla="*/ 6 h 102"/>
                  <a:gd name="T42" fmla="*/ 13 w 440"/>
                  <a:gd name="T43" fmla="*/ 10 h 102"/>
                  <a:gd name="T44" fmla="*/ 11 w 440"/>
                  <a:gd name="T45" fmla="*/ 14 h 102"/>
                  <a:gd name="T46" fmla="*/ 9 w 440"/>
                  <a:gd name="T47" fmla="*/ 18 h 102"/>
                  <a:gd name="T48" fmla="*/ 7 w 440"/>
                  <a:gd name="T49" fmla="*/ 23 h 102"/>
                  <a:gd name="T50" fmla="*/ 6 w 440"/>
                  <a:gd name="T51" fmla="*/ 29 h 102"/>
                  <a:gd name="T52" fmla="*/ 4 w 440"/>
                  <a:gd name="T53" fmla="*/ 35 h 102"/>
                  <a:gd name="T54" fmla="*/ 3 w 440"/>
                  <a:gd name="T55" fmla="*/ 42 h 102"/>
                  <a:gd name="T56" fmla="*/ 2 w 440"/>
                  <a:gd name="T57" fmla="*/ 49 h 102"/>
                  <a:gd name="T58" fmla="*/ 1 w 440"/>
                  <a:gd name="T59" fmla="*/ 55 h 102"/>
                  <a:gd name="T60" fmla="*/ 0 w 440"/>
                  <a:gd name="T61" fmla="*/ 63 h 102"/>
                  <a:gd name="T62" fmla="*/ 0 w 440"/>
                  <a:gd name="T63" fmla="*/ 70 h 102"/>
                  <a:gd name="T64" fmla="*/ 0 w 440"/>
                  <a:gd name="T65" fmla="*/ 78 h 102"/>
                  <a:gd name="T66" fmla="*/ 48 w 440"/>
                  <a:gd name="T67" fmla="*/ 78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78" name="Freeform 335"/>
              <p:cNvSpPr>
                <a:spLocks/>
              </p:cNvSpPr>
              <p:nvPr/>
            </p:nvSpPr>
            <p:spPr bwMode="auto">
              <a:xfrm>
                <a:off x="4790" y="2504"/>
                <a:ext cx="614" cy="147"/>
              </a:xfrm>
              <a:custGeom>
                <a:avLst/>
                <a:gdLst>
                  <a:gd name="T0" fmla="*/ 100 w 1847"/>
                  <a:gd name="T1" fmla="*/ 50 h 168"/>
                  <a:gd name="T2" fmla="*/ 95 w 1847"/>
                  <a:gd name="T3" fmla="*/ 53 h 168"/>
                  <a:gd name="T4" fmla="*/ 91 w 1847"/>
                  <a:gd name="T5" fmla="*/ 60 h 168"/>
                  <a:gd name="T6" fmla="*/ 87 w 1847"/>
                  <a:gd name="T7" fmla="*/ 68 h 168"/>
                  <a:gd name="T8" fmla="*/ 84 w 1847"/>
                  <a:gd name="T9" fmla="*/ 79 h 168"/>
                  <a:gd name="T10" fmla="*/ 81 w 1847"/>
                  <a:gd name="T11" fmla="*/ 92 h 168"/>
                  <a:gd name="T12" fmla="*/ 79 w 1847"/>
                  <a:gd name="T13" fmla="*/ 105 h 168"/>
                  <a:gd name="T14" fmla="*/ 78 w 1847"/>
                  <a:gd name="T15" fmla="*/ 121 h 168"/>
                  <a:gd name="T16" fmla="*/ 0 w 1847"/>
                  <a:gd name="T17" fmla="*/ 129 h 168"/>
                  <a:gd name="T18" fmla="*/ 1 w 1847"/>
                  <a:gd name="T19" fmla="*/ 88 h 168"/>
                  <a:gd name="T20" fmla="*/ 6 w 1847"/>
                  <a:gd name="T21" fmla="*/ 88 h 168"/>
                  <a:gd name="T22" fmla="*/ 16 w 1847"/>
                  <a:gd name="T23" fmla="*/ 88 h 168"/>
                  <a:gd name="T24" fmla="*/ 28 w 1847"/>
                  <a:gd name="T25" fmla="*/ 88 h 168"/>
                  <a:gd name="T26" fmla="*/ 41 w 1847"/>
                  <a:gd name="T27" fmla="*/ 88 h 168"/>
                  <a:gd name="T28" fmla="*/ 54 w 1847"/>
                  <a:gd name="T29" fmla="*/ 88 h 168"/>
                  <a:gd name="T30" fmla="*/ 65 w 1847"/>
                  <a:gd name="T31" fmla="*/ 88 h 168"/>
                  <a:gd name="T32" fmla="*/ 71 w 1847"/>
                  <a:gd name="T33" fmla="*/ 88 h 168"/>
                  <a:gd name="T34" fmla="*/ 74 w 1847"/>
                  <a:gd name="T35" fmla="*/ 80 h 168"/>
                  <a:gd name="T36" fmla="*/ 76 w 1847"/>
                  <a:gd name="T37" fmla="*/ 64 h 168"/>
                  <a:gd name="T38" fmla="*/ 79 w 1847"/>
                  <a:gd name="T39" fmla="*/ 47 h 168"/>
                  <a:gd name="T40" fmla="*/ 83 w 1847"/>
                  <a:gd name="T41" fmla="*/ 33 h 168"/>
                  <a:gd name="T42" fmla="*/ 86 w 1847"/>
                  <a:gd name="T43" fmla="*/ 21 h 168"/>
                  <a:gd name="T44" fmla="*/ 91 w 1847"/>
                  <a:gd name="T45" fmla="*/ 10 h 168"/>
                  <a:gd name="T46" fmla="*/ 95 w 1847"/>
                  <a:gd name="T47" fmla="*/ 4 h 168"/>
                  <a:gd name="T48" fmla="*/ 100 w 1847"/>
                  <a:gd name="T49" fmla="*/ 1 h 168"/>
                  <a:gd name="T50" fmla="*/ 105 w 1847"/>
                  <a:gd name="T51" fmla="*/ 1 h 168"/>
                  <a:gd name="T52" fmla="*/ 110 w 1847"/>
                  <a:gd name="T53" fmla="*/ 4 h 168"/>
                  <a:gd name="T54" fmla="*/ 114 w 1847"/>
                  <a:gd name="T55" fmla="*/ 10 h 168"/>
                  <a:gd name="T56" fmla="*/ 119 w 1847"/>
                  <a:gd name="T57" fmla="*/ 21 h 168"/>
                  <a:gd name="T58" fmla="*/ 123 w 1847"/>
                  <a:gd name="T59" fmla="*/ 33 h 168"/>
                  <a:gd name="T60" fmla="*/ 126 w 1847"/>
                  <a:gd name="T61" fmla="*/ 47 h 168"/>
                  <a:gd name="T62" fmla="*/ 129 w 1847"/>
                  <a:gd name="T63" fmla="*/ 64 h 168"/>
                  <a:gd name="T64" fmla="*/ 131 w 1847"/>
                  <a:gd name="T65" fmla="*/ 80 h 168"/>
                  <a:gd name="T66" fmla="*/ 134 w 1847"/>
                  <a:gd name="T67" fmla="*/ 88 h 168"/>
                  <a:gd name="T68" fmla="*/ 140 w 1847"/>
                  <a:gd name="T69" fmla="*/ 88 h 168"/>
                  <a:gd name="T70" fmla="*/ 151 w 1847"/>
                  <a:gd name="T71" fmla="*/ 88 h 168"/>
                  <a:gd name="T72" fmla="*/ 163 w 1847"/>
                  <a:gd name="T73" fmla="*/ 88 h 168"/>
                  <a:gd name="T74" fmla="*/ 176 w 1847"/>
                  <a:gd name="T75" fmla="*/ 88 h 168"/>
                  <a:gd name="T76" fmla="*/ 189 w 1847"/>
                  <a:gd name="T77" fmla="*/ 88 h 168"/>
                  <a:gd name="T78" fmla="*/ 198 w 1847"/>
                  <a:gd name="T79" fmla="*/ 88 h 168"/>
                  <a:gd name="T80" fmla="*/ 204 w 1847"/>
                  <a:gd name="T81" fmla="*/ 88 h 168"/>
                  <a:gd name="T82" fmla="*/ 205 w 1847"/>
                  <a:gd name="T83" fmla="*/ 129 h 168"/>
                  <a:gd name="T84" fmla="*/ 127 w 1847"/>
                  <a:gd name="T85" fmla="*/ 121 h 168"/>
                  <a:gd name="T86" fmla="*/ 126 w 1847"/>
                  <a:gd name="T87" fmla="*/ 105 h 168"/>
                  <a:gd name="T88" fmla="*/ 124 w 1847"/>
                  <a:gd name="T89" fmla="*/ 92 h 168"/>
                  <a:gd name="T90" fmla="*/ 121 w 1847"/>
                  <a:gd name="T91" fmla="*/ 79 h 168"/>
                  <a:gd name="T92" fmla="*/ 118 w 1847"/>
                  <a:gd name="T93" fmla="*/ 68 h 168"/>
                  <a:gd name="T94" fmla="*/ 114 w 1847"/>
                  <a:gd name="T95" fmla="*/ 60 h 168"/>
                  <a:gd name="T96" fmla="*/ 110 w 1847"/>
                  <a:gd name="T97" fmla="*/ 53 h 168"/>
                  <a:gd name="T98" fmla="*/ 105 w 1847"/>
                  <a:gd name="T99" fmla="*/ 5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79" name="Rectangle 336"/>
              <p:cNvSpPr>
                <a:spLocks noChangeArrowheads="1"/>
              </p:cNvSpPr>
              <p:nvPr/>
            </p:nvSpPr>
            <p:spPr bwMode="auto">
              <a:xfrm>
                <a:off x="5404" y="2596"/>
                <a:ext cx="29" cy="11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80" name="Rectangle 337"/>
              <p:cNvSpPr>
                <a:spLocks noChangeArrowheads="1"/>
              </p:cNvSpPr>
              <p:nvPr/>
            </p:nvSpPr>
            <p:spPr bwMode="auto">
              <a:xfrm>
                <a:off x="4761" y="2596"/>
                <a:ext cx="29" cy="11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81" name="Rectangle 338"/>
              <p:cNvSpPr>
                <a:spLocks noChangeArrowheads="1"/>
              </p:cNvSpPr>
              <p:nvPr/>
            </p:nvSpPr>
            <p:spPr bwMode="auto">
              <a:xfrm>
                <a:off x="5028" y="3160"/>
                <a:ext cx="138" cy="3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82" name="Rectangle 339"/>
              <p:cNvSpPr>
                <a:spLocks noChangeArrowheads="1"/>
              </p:cNvSpPr>
              <p:nvPr/>
            </p:nvSpPr>
            <p:spPr bwMode="auto">
              <a:xfrm>
                <a:off x="5028" y="3492"/>
                <a:ext cx="138" cy="1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83" name="Rectangle 340"/>
              <p:cNvSpPr>
                <a:spLocks noChangeArrowheads="1"/>
              </p:cNvSpPr>
              <p:nvPr/>
            </p:nvSpPr>
            <p:spPr bwMode="auto">
              <a:xfrm>
                <a:off x="5028" y="3553"/>
                <a:ext cx="138" cy="1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84" name="Rectangle 341"/>
              <p:cNvSpPr>
                <a:spLocks noChangeArrowheads="1"/>
              </p:cNvSpPr>
              <p:nvPr/>
            </p:nvSpPr>
            <p:spPr bwMode="auto">
              <a:xfrm>
                <a:off x="5028" y="3614"/>
                <a:ext cx="138" cy="1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85" name="Rectangle 342"/>
              <p:cNvSpPr>
                <a:spLocks noChangeArrowheads="1"/>
              </p:cNvSpPr>
              <p:nvPr/>
            </p:nvSpPr>
            <p:spPr bwMode="auto">
              <a:xfrm>
                <a:off x="5099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86" name="Rectangle 343"/>
              <p:cNvSpPr>
                <a:spLocks noChangeArrowheads="1"/>
              </p:cNvSpPr>
              <p:nvPr/>
            </p:nvSpPr>
            <p:spPr bwMode="auto">
              <a:xfrm>
                <a:off x="5099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87" name="Rectangle 344"/>
              <p:cNvSpPr>
                <a:spLocks noChangeArrowheads="1"/>
              </p:cNvSpPr>
              <p:nvPr/>
            </p:nvSpPr>
            <p:spPr bwMode="auto">
              <a:xfrm>
                <a:off x="5033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88" name="Rectangle 345"/>
              <p:cNvSpPr>
                <a:spLocks noChangeArrowheads="1"/>
              </p:cNvSpPr>
              <p:nvPr/>
            </p:nvSpPr>
            <p:spPr bwMode="auto">
              <a:xfrm>
                <a:off x="5099" y="3369"/>
                <a:ext cx="62" cy="18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89" name="Rectangle 346"/>
              <p:cNvSpPr>
                <a:spLocks noChangeArrowheads="1"/>
              </p:cNvSpPr>
              <p:nvPr/>
            </p:nvSpPr>
            <p:spPr bwMode="auto">
              <a:xfrm>
                <a:off x="5166" y="3418"/>
                <a:ext cx="38" cy="25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90" name="Rectangle 347"/>
              <p:cNvSpPr>
                <a:spLocks noChangeArrowheads="1"/>
              </p:cNvSpPr>
              <p:nvPr/>
            </p:nvSpPr>
            <p:spPr bwMode="auto">
              <a:xfrm>
                <a:off x="4995" y="3418"/>
                <a:ext cx="33" cy="25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91" name="Rectangle 348"/>
              <p:cNvSpPr>
                <a:spLocks noChangeArrowheads="1"/>
              </p:cNvSpPr>
              <p:nvPr/>
            </p:nvSpPr>
            <p:spPr bwMode="auto">
              <a:xfrm>
                <a:off x="5028" y="3510"/>
                <a:ext cx="138" cy="43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92" name="Rectangle 349"/>
              <p:cNvSpPr>
                <a:spLocks noChangeArrowheads="1"/>
              </p:cNvSpPr>
              <p:nvPr/>
            </p:nvSpPr>
            <p:spPr bwMode="auto">
              <a:xfrm>
                <a:off x="5028" y="3571"/>
                <a:ext cx="138" cy="43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93" name="Rectangle 350"/>
              <p:cNvSpPr>
                <a:spLocks noChangeArrowheads="1"/>
              </p:cNvSpPr>
              <p:nvPr/>
            </p:nvSpPr>
            <p:spPr bwMode="auto">
              <a:xfrm>
                <a:off x="5028" y="3627"/>
                <a:ext cx="138" cy="49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94" name="Rectangle 351"/>
              <p:cNvSpPr>
                <a:spLocks noChangeArrowheads="1"/>
              </p:cNvSpPr>
              <p:nvPr/>
            </p:nvSpPr>
            <p:spPr bwMode="auto">
              <a:xfrm>
                <a:off x="5099" y="3369"/>
                <a:ext cx="62" cy="18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95" name="Rectangle 352"/>
              <p:cNvSpPr>
                <a:spLocks noChangeArrowheads="1"/>
              </p:cNvSpPr>
              <p:nvPr/>
            </p:nvSpPr>
            <p:spPr bwMode="auto">
              <a:xfrm>
                <a:off x="5033" y="3369"/>
                <a:ext cx="62" cy="18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96" name="Rectangle 353"/>
              <p:cNvSpPr>
                <a:spLocks noChangeArrowheads="1"/>
              </p:cNvSpPr>
              <p:nvPr/>
            </p:nvSpPr>
            <p:spPr bwMode="auto">
              <a:xfrm>
                <a:off x="5099" y="3308"/>
                <a:ext cx="14" cy="55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97" name="Rectangle 354"/>
              <p:cNvSpPr>
                <a:spLocks noChangeArrowheads="1"/>
              </p:cNvSpPr>
              <p:nvPr/>
            </p:nvSpPr>
            <p:spPr bwMode="auto">
              <a:xfrm>
                <a:off x="5080" y="3308"/>
                <a:ext cx="14" cy="55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98" name="Rectangle 355"/>
              <p:cNvSpPr>
                <a:spLocks noChangeArrowheads="1"/>
              </p:cNvSpPr>
              <p:nvPr/>
            </p:nvSpPr>
            <p:spPr bwMode="auto">
              <a:xfrm>
                <a:off x="5099" y="3393"/>
                <a:ext cx="62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299" name="Rectangle 356"/>
              <p:cNvSpPr>
                <a:spLocks noChangeArrowheads="1"/>
              </p:cNvSpPr>
              <p:nvPr/>
            </p:nvSpPr>
            <p:spPr bwMode="auto">
              <a:xfrm>
                <a:off x="5033" y="3393"/>
                <a:ext cx="62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00" name="Rectangle 357"/>
              <p:cNvSpPr>
                <a:spLocks noChangeArrowheads="1"/>
              </p:cNvSpPr>
              <p:nvPr/>
            </p:nvSpPr>
            <p:spPr bwMode="auto">
              <a:xfrm>
                <a:off x="5166" y="3547"/>
                <a:ext cx="38" cy="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01" name="Rectangle 358"/>
              <p:cNvSpPr>
                <a:spLocks noChangeArrowheads="1"/>
              </p:cNvSpPr>
              <p:nvPr/>
            </p:nvSpPr>
            <p:spPr bwMode="auto">
              <a:xfrm>
                <a:off x="4995" y="3547"/>
                <a:ext cx="33" cy="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02" name="Rectangle 359"/>
              <p:cNvSpPr>
                <a:spLocks noChangeArrowheads="1"/>
              </p:cNvSpPr>
              <p:nvPr/>
            </p:nvSpPr>
            <p:spPr bwMode="auto">
              <a:xfrm>
                <a:off x="5333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03" name="Rectangle 360"/>
              <p:cNvSpPr>
                <a:spLocks noChangeArrowheads="1"/>
              </p:cNvSpPr>
              <p:nvPr/>
            </p:nvSpPr>
            <p:spPr bwMode="auto">
              <a:xfrm>
                <a:off x="5228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04" name="Rectangle 361"/>
              <p:cNvSpPr>
                <a:spLocks noChangeArrowheads="1"/>
              </p:cNvSpPr>
              <p:nvPr/>
            </p:nvSpPr>
            <p:spPr bwMode="auto">
              <a:xfrm>
                <a:off x="4914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05" name="Rectangle 362"/>
              <p:cNvSpPr>
                <a:spLocks noChangeArrowheads="1"/>
              </p:cNvSpPr>
              <p:nvPr/>
            </p:nvSpPr>
            <p:spPr bwMode="auto">
              <a:xfrm>
                <a:off x="5123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06" name="Rectangle 363"/>
              <p:cNvSpPr>
                <a:spLocks noChangeArrowheads="1"/>
              </p:cNvSpPr>
              <p:nvPr/>
            </p:nvSpPr>
            <p:spPr bwMode="auto">
              <a:xfrm>
                <a:off x="5228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07" name="Rectangle 364"/>
              <p:cNvSpPr>
                <a:spLocks noChangeArrowheads="1"/>
              </p:cNvSpPr>
              <p:nvPr/>
            </p:nvSpPr>
            <p:spPr bwMode="auto">
              <a:xfrm>
                <a:off x="5333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08" name="Rectangle 365"/>
              <p:cNvSpPr>
                <a:spLocks noChangeArrowheads="1"/>
              </p:cNvSpPr>
              <p:nvPr/>
            </p:nvSpPr>
            <p:spPr bwMode="auto">
              <a:xfrm>
                <a:off x="5018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09" name="Rectangle 366"/>
              <p:cNvSpPr>
                <a:spLocks noChangeArrowheads="1"/>
              </p:cNvSpPr>
              <p:nvPr/>
            </p:nvSpPr>
            <p:spPr bwMode="auto">
              <a:xfrm>
                <a:off x="4809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10" name="Rectangle 367"/>
              <p:cNvSpPr>
                <a:spLocks noChangeArrowheads="1"/>
              </p:cNvSpPr>
              <p:nvPr/>
            </p:nvSpPr>
            <p:spPr bwMode="auto">
              <a:xfrm>
                <a:off x="4914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11" name="Rectangle 368"/>
              <p:cNvSpPr>
                <a:spLocks noChangeArrowheads="1"/>
              </p:cNvSpPr>
              <p:nvPr/>
            </p:nvSpPr>
            <p:spPr bwMode="auto">
              <a:xfrm>
                <a:off x="4809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12" name="Freeform 369"/>
              <p:cNvSpPr>
                <a:spLocks/>
              </p:cNvSpPr>
              <p:nvPr/>
            </p:nvSpPr>
            <p:spPr bwMode="auto">
              <a:xfrm>
                <a:off x="5114" y="2718"/>
                <a:ext cx="71" cy="325"/>
              </a:xfrm>
              <a:custGeom>
                <a:avLst/>
                <a:gdLst>
                  <a:gd name="T0" fmla="*/ 21 w 217"/>
                  <a:gd name="T1" fmla="*/ 163 h 373"/>
                  <a:gd name="T2" fmla="*/ 3 w 217"/>
                  <a:gd name="T3" fmla="*/ 163 h 373"/>
                  <a:gd name="T4" fmla="*/ 3 w 217"/>
                  <a:gd name="T5" fmla="*/ 260 h 373"/>
                  <a:gd name="T6" fmla="*/ 21 w 217"/>
                  <a:gd name="T7" fmla="*/ 260 h 373"/>
                  <a:gd name="T8" fmla="*/ 24 w 217"/>
                  <a:gd name="T9" fmla="*/ 281 h 373"/>
                  <a:gd name="T10" fmla="*/ 0 w 217"/>
                  <a:gd name="T11" fmla="*/ 281 h 373"/>
                  <a:gd name="T12" fmla="*/ 0 w 217"/>
                  <a:gd name="T13" fmla="*/ 0 h 373"/>
                  <a:gd name="T14" fmla="*/ 24 w 217"/>
                  <a:gd name="T15" fmla="*/ 0 h 373"/>
                  <a:gd name="T16" fmla="*/ 21 w 217"/>
                  <a:gd name="T17" fmla="*/ 22 h 373"/>
                  <a:gd name="T18" fmla="*/ 3 w 217"/>
                  <a:gd name="T19" fmla="*/ 22 h 373"/>
                  <a:gd name="T20" fmla="*/ 3 w 217"/>
                  <a:gd name="T21" fmla="*/ 129 h 373"/>
                  <a:gd name="T22" fmla="*/ 21 w 217"/>
                  <a:gd name="T23" fmla="*/ 129 h 373"/>
                  <a:gd name="T24" fmla="*/ 21 w 217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13" name="Freeform 370"/>
              <p:cNvSpPr>
                <a:spLocks/>
              </p:cNvSpPr>
              <p:nvPr/>
            </p:nvSpPr>
            <p:spPr bwMode="auto">
              <a:xfrm>
                <a:off x="5176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14" name="Freeform 371"/>
              <p:cNvSpPr>
                <a:spLocks/>
              </p:cNvSpPr>
              <p:nvPr/>
            </p:nvSpPr>
            <p:spPr bwMode="auto">
              <a:xfrm>
                <a:off x="5218" y="2718"/>
                <a:ext cx="71" cy="325"/>
              </a:xfrm>
              <a:custGeom>
                <a:avLst/>
                <a:gdLst>
                  <a:gd name="T0" fmla="*/ 21 w 216"/>
                  <a:gd name="T1" fmla="*/ 163 h 373"/>
                  <a:gd name="T2" fmla="*/ 3 w 216"/>
                  <a:gd name="T3" fmla="*/ 163 h 373"/>
                  <a:gd name="T4" fmla="*/ 3 w 216"/>
                  <a:gd name="T5" fmla="*/ 260 h 373"/>
                  <a:gd name="T6" fmla="*/ 21 w 216"/>
                  <a:gd name="T7" fmla="*/ 260 h 373"/>
                  <a:gd name="T8" fmla="*/ 24 w 216"/>
                  <a:gd name="T9" fmla="*/ 281 h 373"/>
                  <a:gd name="T10" fmla="*/ 0 w 216"/>
                  <a:gd name="T11" fmla="*/ 281 h 373"/>
                  <a:gd name="T12" fmla="*/ 0 w 216"/>
                  <a:gd name="T13" fmla="*/ 0 h 373"/>
                  <a:gd name="T14" fmla="*/ 24 w 216"/>
                  <a:gd name="T15" fmla="*/ 0 h 373"/>
                  <a:gd name="T16" fmla="*/ 21 w 216"/>
                  <a:gd name="T17" fmla="*/ 22 h 373"/>
                  <a:gd name="T18" fmla="*/ 3 w 216"/>
                  <a:gd name="T19" fmla="*/ 22 h 373"/>
                  <a:gd name="T20" fmla="*/ 3 w 216"/>
                  <a:gd name="T21" fmla="*/ 129 h 373"/>
                  <a:gd name="T22" fmla="*/ 21 w 216"/>
                  <a:gd name="T23" fmla="*/ 129 h 373"/>
                  <a:gd name="T24" fmla="*/ 21 w 216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15" name="Freeform 372"/>
              <p:cNvSpPr>
                <a:spLocks/>
              </p:cNvSpPr>
              <p:nvPr/>
            </p:nvSpPr>
            <p:spPr bwMode="auto">
              <a:xfrm>
                <a:off x="5280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16" name="Freeform 373"/>
              <p:cNvSpPr>
                <a:spLocks/>
              </p:cNvSpPr>
              <p:nvPr/>
            </p:nvSpPr>
            <p:spPr bwMode="auto">
              <a:xfrm>
                <a:off x="5323" y="2718"/>
                <a:ext cx="71" cy="325"/>
              </a:xfrm>
              <a:custGeom>
                <a:avLst/>
                <a:gdLst>
                  <a:gd name="T0" fmla="*/ 21 w 217"/>
                  <a:gd name="T1" fmla="*/ 163 h 373"/>
                  <a:gd name="T2" fmla="*/ 3 w 217"/>
                  <a:gd name="T3" fmla="*/ 163 h 373"/>
                  <a:gd name="T4" fmla="*/ 3 w 217"/>
                  <a:gd name="T5" fmla="*/ 260 h 373"/>
                  <a:gd name="T6" fmla="*/ 21 w 217"/>
                  <a:gd name="T7" fmla="*/ 260 h 373"/>
                  <a:gd name="T8" fmla="*/ 24 w 217"/>
                  <a:gd name="T9" fmla="*/ 281 h 373"/>
                  <a:gd name="T10" fmla="*/ 0 w 217"/>
                  <a:gd name="T11" fmla="*/ 281 h 373"/>
                  <a:gd name="T12" fmla="*/ 0 w 217"/>
                  <a:gd name="T13" fmla="*/ 0 h 373"/>
                  <a:gd name="T14" fmla="*/ 24 w 217"/>
                  <a:gd name="T15" fmla="*/ 0 h 373"/>
                  <a:gd name="T16" fmla="*/ 21 w 217"/>
                  <a:gd name="T17" fmla="*/ 22 h 373"/>
                  <a:gd name="T18" fmla="*/ 3 w 217"/>
                  <a:gd name="T19" fmla="*/ 22 h 373"/>
                  <a:gd name="T20" fmla="*/ 3 w 217"/>
                  <a:gd name="T21" fmla="*/ 129 h 373"/>
                  <a:gd name="T22" fmla="*/ 21 w 217"/>
                  <a:gd name="T23" fmla="*/ 129 h 373"/>
                  <a:gd name="T24" fmla="*/ 21 w 217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17" name="Freeform 374"/>
              <p:cNvSpPr>
                <a:spLocks/>
              </p:cNvSpPr>
              <p:nvPr/>
            </p:nvSpPr>
            <p:spPr bwMode="auto">
              <a:xfrm>
                <a:off x="5385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18" name="Freeform 375"/>
              <p:cNvSpPr>
                <a:spLocks/>
              </p:cNvSpPr>
              <p:nvPr/>
            </p:nvSpPr>
            <p:spPr bwMode="auto">
              <a:xfrm>
                <a:off x="5218" y="3136"/>
                <a:ext cx="71" cy="325"/>
              </a:xfrm>
              <a:custGeom>
                <a:avLst/>
                <a:gdLst>
                  <a:gd name="T0" fmla="*/ 21 w 216"/>
                  <a:gd name="T1" fmla="*/ 165 h 372"/>
                  <a:gd name="T2" fmla="*/ 3 w 216"/>
                  <a:gd name="T3" fmla="*/ 165 h 372"/>
                  <a:gd name="T4" fmla="*/ 3 w 216"/>
                  <a:gd name="T5" fmla="*/ 260 h 372"/>
                  <a:gd name="T6" fmla="*/ 21 w 216"/>
                  <a:gd name="T7" fmla="*/ 260 h 372"/>
                  <a:gd name="T8" fmla="*/ 24 w 216"/>
                  <a:gd name="T9" fmla="*/ 282 h 372"/>
                  <a:gd name="T10" fmla="*/ 0 w 216"/>
                  <a:gd name="T11" fmla="*/ 282 h 372"/>
                  <a:gd name="T12" fmla="*/ 0 w 216"/>
                  <a:gd name="T13" fmla="*/ 0 h 372"/>
                  <a:gd name="T14" fmla="*/ 24 w 216"/>
                  <a:gd name="T15" fmla="*/ 0 h 372"/>
                  <a:gd name="T16" fmla="*/ 21 w 216"/>
                  <a:gd name="T17" fmla="*/ 21 h 372"/>
                  <a:gd name="T18" fmla="*/ 3 w 216"/>
                  <a:gd name="T19" fmla="*/ 21 h 372"/>
                  <a:gd name="T20" fmla="*/ 3 w 216"/>
                  <a:gd name="T21" fmla="*/ 130 h 372"/>
                  <a:gd name="T22" fmla="*/ 21 w 216"/>
                  <a:gd name="T23" fmla="*/ 130 h 372"/>
                  <a:gd name="T24" fmla="*/ 21 w 216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19" name="Freeform 376"/>
              <p:cNvSpPr>
                <a:spLocks/>
              </p:cNvSpPr>
              <p:nvPr/>
            </p:nvSpPr>
            <p:spPr bwMode="auto">
              <a:xfrm>
                <a:off x="5280" y="3136"/>
                <a:ext cx="10" cy="325"/>
              </a:xfrm>
              <a:custGeom>
                <a:avLst/>
                <a:gdLst>
                  <a:gd name="T0" fmla="*/ 0 w 29"/>
                  <a:gd name="T1" fmla="*/ 21 h 372"/>
                  <a:gd name="T2" fmla="*/ 0 w 29"/>
                  <a:gd name="T3" fmla="*/ 260 h 372"/>
                  <a:gd name="T4" fmla="*/ 3 w 29"/>
                  <a:gd name="T5" fmla="*/ 282 h 372"/>
                  <a:gd name="T6" fmla="*/ 3 w 29"/>
                  <a:gd name="T7" fmla="*/ 0 h 372"/>
                  <a:gd name="T8" fmla="*/ 0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20" name="Freeform 377"/>
              <p:cNvSpPr>
                <a:spLocks/>
              </p:cNvSpPr>
              <p:nvPr/>
            </p:nvSpPr>
            <p:spPr bwMode="auto">
              <a:xfrm>
                <a:off x="5323" y="3136"/>
                <a:ext cx="71" cy="325"/>
              </a:xfrm>
              <a:custGeom>
                <a:avLst/>
                <a:gdLst>
                  <a:gd name="T0" fmla="*/ 21 w 217"/>
                  <a:gd name="T1" fmla="*/ 165 h 372"/>
                  <a:gd name="T2" fmla="*/ 3 w 217"/>
                  <a:gd name="T3" fmla="*/ 165 h 372"/>
                  <a:gd name="T4" fmla="*/ 3 w 217"/>
                  <a:gd name="T5" fmla="*/ 260 h 372"/>
                  <a:gd name="T6" fmla="*/ 21 w 217"/>
                  <a:gd name="T7" fmla="*/ 260 h 372"/>
                  <a:gd name="T8" fmla="*/ 24 w 217"/>
                  <a:gd name="T9" fmla="*/ 282 h 372"/>
                  <a:gd name="T10" fmla="*/ 0 w 217"/>
                  <a:gd name="T11" fmla="*/ 282 h 372"/>
                  <a:gd name="T12" fmla="*/ 0 w 217"/>
                  <a:gd name="T13" fmla="*/ 0 h 372"/>
                  <a:gd name="T14" fmla="*/ 24 w 217"/>
                  <a:gd name="T15" fmla="*/ 0 h 372"/>
                  <a:gd name="T16" fmla="*/ 21 w 217"/>
                  <a:gd name="T17" fmla="*/ 21 h 372"/>
                  <a:gd name="T18" fmla="*/ 3 w 217"/>
                  <a:gd name="T19" fmla="*/ 21 h 372"/>
                  <a:gd name="T20" fmla="*/ 3 w 217"/>
                  <a:gd name="T21" fmla="*/ 130 h 372"/>
                  <a:gd name="T22" fmla="*/ 21 w 217"/>
                  <a:gd name="T23" fmla="*/ 130 h 372"/>
                  <a:gd name="T24" fmla="*/ 21 w 217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21" name="Freeform 378"/>
              <p:cNvSpPr>
                <a:spLocks/>
              </p:cNvSpPr>
              <p:nvPr/>
            </p:nvSpPr>
            <p:spPr bwMode="auto">
              <a:xfrm>
                <a:off x="5385" y="3136"/>
                <a:ext cx="10" cy="325"/>
              </a:xfrm>
              <a:custGeom>
                <a:avLst/>
                <a:gdLst>
                  <a:gd name="T0" fmla="*/ 0 w 29"/>
                  <a:gd name="T1" fmla="*/ 21 h 372"/>
                  <a:gd name="T2" fmla="*/ 0 w 29"/>
                  <a:gd name="T3" fmla="*/ 260 h 372"/>
                  <a:gd name="T4" fmla="*/ 3 w 29"/>
                  <a:gd name="T5" fmla="*/ 282 h 372"/>
                  <a:gd name="T6" fmla="*/ 3 w 29"/>
                  <a:gd name="T7" fmla="*/ 0 h 372"/>
                  <a:gd name="T8" fmla="*/ 0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22" name="Freeform 379"/>
              <p:cNvSpPr>
                <a:spLocks/>
              </p:cNvSpPr>
              <p:nvPr/>
            </p:nvSpPr>
            <p:spPr bwMode="auto">
              <a:xfrm>
                <a:off x="5009" y="2718"/>
                <a:ext cx="71" cy="325"/>
              </a:xfrm>
              <a:custGeom>
                <a:avLst/>
                <a:gdLst>
                  <a:gd name="T0" fmla="*/ 3 w 215"/>
                  <a:gd name="T1" fmla="*/ 163 h 373"/>
                  <a:gd name="T2" fmla="*/ 21 w 215"/>
                  <a:gd name="T3" fmla="*/ 163 h 373"/>
                  <a:gd name="T4" fmla="*/ 21 w 215"/>
                  <a:gd name="T5" fmla="*/ 260 h 373"/>
                  <a:gd name="T6" fmla="*/ 3 w 215"/>
                  <a:gd name="T7" fmla="*/ 260 h 373"/>
                  <a:gd name="T8" fmla="*/ 0 w 215"/>
                  <a:gd name="T9" fmla="*/ 281 h 373"/>
                  <a:gd name="T10" fmla="*/ 24 w 215"/>
                  <a:gd name="T11" fmla="*/ 281 h 373"/>
                  <a:gd name="T12" fmla="*/ 24 w 215"/>
                  <a:gd name="T13" fmla="*/ 0 h 373"/>
                  <a:gd name="T14" fmla="*/ 0 w 215"/>
                  <a:gd name="T15" fmla="*/ 0 h 373"/>
                  <a:gd name="T16" fmla="*/ 3 w 215"/>
                  <a:gd name="T17" fmla="*/ 22 h 373"/>
                  <a:gd name="T18" fmla="*/ 21 w 215"/>
                  <a:gd name="T19" fmla="*/ 22 h 373"/>
                  <a:gd name="T20" fmla="*/ 21 w 215"/>
                  <a:gd name="T21" fmla="*/ 129 h 373"/>
                  <a:gd name="T22" fmla="*/ 3 w 215"/>
                  <a:gd name="T23" fmla="*/ 129 h 373"/>
                  <a:gd name="T24" fmla="*/ 3 w 215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23" name="Freeform 380"/>
              <p:cNvSpPr>
                <a:spLocks/>
              </p:cNvSpPr>
              <p:nvPr/>
            </p:nvSpPr>
            <p:spPr bwMode="auto">
              <a:xfrm>
                <a:off x="5009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24" name="Freeform 381"/>
              <p:cNvSpPr>
                <a:spLocks/>
              </p:cNvSpPr>
              <p:nvPr/>
            </p:nvSpPr>
            <p:spPr bwMode="auto">
              <a:xfrm>
                <a:off x="4904" y="2718"/>
                <a:ext cx="71" cy="325"/>
              </a:xfrm>
              <a:custGeom>
                <a:avLst/>
                <a:gdLst>
                  <a:gd name="T0" fmla="*/ 3 w 216"/>
                  <a:gd name="T1" fmla="*/ 163 h 373"/>
                  <a:gd name="T2" fmla="*/ 20 w 216"/>
                  <a:gd name="T3" fmla="*/ 163 h 373"/>
                  <a:gd name="T4" fmla="*/ 20 w 216"/>
                  <a:gd name="T5" fmla="*/ 260 h 373"/>
                  <a:gd name="T6" fmla="*/ 3 w 216"/>
                  <a:gd name="T7" fmla="*/ 260 h 373"/>
                  <a:gd name="T8" fmla="*/ 0 w 216"/>
                  <a:gd name="T9" fmla="*/ 281 h 373"/>
                  <a:gd name="T10" fmla="*/ 23 w 216"/>
                  <a:gd name="T11" fmla="*/ 281 h 373"/>
                  <a:gd name="T12" fmla="*/ 23 w 216"/>
                  <a:gd name="T13" fmla="*/ 0 h 373"/>
                  <a:gd name="T14" fmla="*/ 0 w 216"/>
                  <a:gd name="T15" fmla="*/ 0 h 373"/>
                  <a:gd name="T16" fmla="*/ 3 w 216"/>
                  <a:gd name="T17" fmla="*/ 22 h 373"/>
                  <a:gd name="T18" fmla="*/ 20 w 216"/>
                  <a:gd name="T19" fmla="*/ 22 h 373"/>
                  <a:gd name="T20" fmla="*/ 20 w 216"/>
                  <a:gd name="T21" fmla="*/ 129 h 373"/>
                  <a:gd name="T22" fmla="*/ 3 w 216"/>
                  <a:gd name="T23" fmla="*/ 129 h 373"/>
                  <a:gd name="T24" fmla="*/ 3 w 216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25" name="Freeform 382"/>
              <p:cNvSpPr>
                <a:spLocks/>
              </p:cNvSpPr>
              <p:nvPr/>
            </p:nvSpPr>
            <p:spPr bwMode="auto">
              <a:xfrm>
                <a:off x="4904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26" name="Freeform 383"/>
              <p:cNvSpPr>
                <a:spLocks/>
              </p:cNvSpPr>
              <p:nvPr/>
            </p:nvSpPr>
            <p:spPr bwMode="auto">
              <a:xfrm>
                <a:off x="4799" y="2718"/>
                <a:ext cx="71" cy="325"/>
              </a:xfrm>
              <a:custGeom>
                <a:avLst/>
                <a:gdLst>
                  <a:gd name="T0" fmla="*/ 3 w 215"/>
                  <a:gd name="T1" fmla="*/ 163 h 373"/>
                  <a:gd name="T2" fmla="*/ 21 w 215"/>
                  <a:gd name="T3" fmla="*/ 163 h 373"/>
                  <a:gd name="T4" fmla="*/ 21 w 215"/>
                  <a:gd name="T5" fmla="*/ 260 h 373"/>
                  <a:gd name="T6" fmla="*/ 3 w 215"/>
                  <a:gd name="T7" fmla="*/ 260 h 373"/>
                  <a:gd name="T8" fmla="*/ 0 w 215"/>
                  <a:gd name="T9" fmla="*/ 281 h 373"/>
                  <a:gd name="T10" fmla="*/ 24 w 215"/>
                  <a:gd name="T11" fmla="*/ 281 h 373"/>
                  <a:gd name="T12" fmla="*/ 24 w 215"/>
                  <a:gd name="T13" fmla="*/ 0 h 373"/>
                  <a:gd name="T14" fmla="*/ 0 w 215"/>
                  <a:gd name="T15" fmla="*/ 0 h 373"/>
                  <a:gd name="T16" fmla="*/ 3 w 215"/>
                  <a:gd name="T17" fmla="*/ 22 h 373"/>
                  <a:gd name="T18" fmla="*/ 21 w 215"/>
                  <a:gd name="T19" fmla="*/ 22 h 373"/>
                  <a:gd name="T20" fmla="*/ 21 w 215"/>
                  <a:gd name="T21" fmla="*/ 129 h 373"/>
                  <a:gd name="T22" fmla="*/ 3 w 215"/>
                  <a:gd name="T23" fmla="*/ 129 h 373"/>
                  <a:gd name="T24" fmla="*/ 3 w 215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27" name="Freeform 384"/>
              <p:cNvSpPr>
                <a:spLocks/>
              </p:cNvSpPr>
              <p:nvPr/>
            </p:nvSpPr>
            <p:spPr bwMode="auto">
              <a:xfrm>
                <a:off x="4799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28" name="Freeform 386"/>
              <p:cNvSpPr>
                <a:spLocks/>
              </p:cNvSpPr>
              <p:nvPr/>
            </p:nvSpPr>
            <p:spPr bwMode="auto">
              <a:xfrm>
                <a:off x="4904" y="3136"/>
                <a:ext cx="10" cy="325"/>
              </a:xfrm>
              <a:custGeom>
                <a:avLst/>
                <a:gdLst>
                  <a:gd name="T0" fmla="*/ 3 w 29"/>
                  <a:gd name="T1" fmla="*/ 21 h 372"/>
                  <a:gd name="T2" fmla="*/ 3 w 29"/>
                  <a:gd name="T3" fmla="*/ 260 h 372"/>
                  <a:gd name="T4" fmla="*/ 0 w 29"/>
                  <a:gd name="T5" fmla="*/ 282 h 372"/>
                  <a:gd name="T6" fmla="*/ 0 w 29"/>
                  <a:gd name="T7" fmla="*/ 0 h 372"/>
                  <a:gd name="T8" fmla="*/ 3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29" name="Freeform 387"/>
              <p:cNvSpPr>
                <a:spLocks/>
              </p:cNvSpPr>
              <p:nvPr/>
            </p:nvSpPr>
            <p:spPr bwMode="auto">
              <a:xfrm>
                <a:off x="4799" y="3136"/>
                <a:ext cx="71" cy="325"/>
              </a:xfrm>
              <a:custGeom>
                <a:avLst/>
                <a:gdLst>
                  <a:gd name="T0" fmla="*/ 3 w 215"/>
                  <a:gd name="T1" fmla="*/ 165 h 372"/>
                  <a:gd name="T2" fmla="*/ 21 w 215"/>
                  <a:gd name="T3" fmla="*/ 165 h 372"/>
                  <a:gd name="T4" fmla="*/ 21 w 215"/>
                  <a:gd name="T5" fmla="*/ 260 h 372"/>
                  <a:gd name="T6" fmla="*/ 3 w 215"/>
                  <a:gd name="T7" fmla="*/ 260 h 372"/>
                  <a:gd name="T8" fmla="*/ 0 w 215"/>
                  <a:gd name="T9" fmla="*/ 282 h 372"/>
                  <a:gd name="T10" fmla="*/ 24 w 215"/>
                  <a:gd name="T11" fmla="*/ 282 h 372"/>
                  <a:gd name="T12" fmla="*/ 24 w 215"/>
                  <a:gd name="T13" fmla="*/ 0 h 372"/>
                  <a:gd name="T14" fmla="*/ 0 w 215"/>
                  <a:gd name="T15" fmla="*/ 0 h 372"/>
                  <a:gd name="T16" fmla="*/ 3 w 215"/>
                  <a:gd name="T17" fmla="*/ 21 h 372"/>
                  <a:gd name="T18" fmla="*/ 21 w 215"/>
                  <a:gd name="T19" fmla="*/ 21 h 372"/>
                  <a:gd name="T20" fmla="*/ 21 w 215"/>
                  <a:gd name="T21" fmla="*/ 130 h 372"/>
                  <a:gd name="T22" fmla="*/ 3 w 215"/>
                  <a:gd name="T23" fmla="*/ 130 h 372"/>
                  <a:gd name="T24" fmla="*/ 3 w 215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30" name="Freeform 388"/>
              <p:cNvSpPr>
                <a:spLocks/>
              </p:cNvSpPr>
              <p:nvPr/>
            </p:nvSpPr>
            <p:spPr bwMode="auto">
              <a:xfrm>
                <a:off x="4799" y="3136"/>
                <a:ext cx="10" cy="325"/>
              </a:xfrm>
              <a:custGeom>
                <a:avLst/>
                <a:gdLst>
                  <a:gd name="T0" fmla="*/ 3 w 29"/>
                  <a:gd name="T1" fmla="*/ 21 h 372"/>
                  <a:gd name="T2" fmla="*/ 3 w 29"/>
                  <a:gd name="T3" fmla="*/ 260 h 372"/>
                  <a:gd name="T4" fmla="*/ 0 w 29"/>
                  <a:gd name="T5" fmla="*/ 282 h 372"/>
                  <a:gd name="T6" fmla="*/ 0 w 29"/>
                  <a:gd name="T7" fmla="*/ 0 h 372"/>
                  <a:gd name="T8" fmla="*/ 3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31" name="Rectangle 389"/>
              <p:cNvSpPr>
                <a:spLocks noChangeArrowheads="1"/>
              </p:cNvSpPr>
              <p:nvPr/>
            </p:nvSpPr>
            <p:spPr bwMode="auto">
              <a:xfrm>
                <a:off x="5114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32" name="Rectangle 390"/>
              <p:cNvSpPr>
                <a:spLocks noChangeArrowheads="1"/>
              </p:cNvSpPr>
              <p:nvPr/>
            </p:nvSpPr>
            <p:spPr bwMode="auto">
              <a:xfrm>
                <a:off x="5218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33" name="Rectangle 391"/>
              <p:cNvSpPr>
                <a:spLocks noChangeArrowheads="1"/>
              </p:cNvSpPr>
              <p:nvPr/>
            </p:nvSpPr>
            <p:spPr bwMode="auto">
              <a:xfrm>
                <a:off x="5323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34" name="Rectangle 392"/>
              <p:cNvSpPr>
                <a:spLocks noChangeArrowheads="1"/>
              </p:cNvSpPr>
              <p:nvPr/>
            </p:nvSpPr>
            <p:spPr bwMode="auto">
              <a:xfrm>
                <a:off x="5009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35" name="Rectangle 393"/>
              <p:cNvSpPr>
                <a:spLocks noChangeArrowheads="1"/>
              </p:cNvSpPr>
              <p:nvPr/>
            </p:nvSpPr>
            <p:spPr bwMode="auto">
              <a:xfrm>
                <a:off x="4904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36" name="Rectangle 394"/>
              <p:cNvSpPr>
                <a:spLocks noChangeArrowheads="1"/>
              </p:cNvSpPr>
              <p:nvPr/>
            </p:nvSpPr>
            <p:spPr bwMode="auto">
              <a:xfrm>
                <a:off x="4799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337" name="Freeform 395"/>
              <p:cNvSpPr>
                <a:spLocks/>
              </p:cNvSpPr>
              <p:nvPr/>
            </p:nvSpPr>
            <p:spPr bwMode="auto">
              <a:xfrm>
                <a:off x="4985" y="2731"/>
                <a:ext cx="14" cy="43"/>
              </a:xfrm>
              <a:custGeom>
                <a:avLst/>
                <a:gdLst>
                  <a:gd name="T0" fmla="*/ 2 w 37"/>
                  <a:gd name="T1" fmla="*/ 36 h 38"/>
                  <a:gd name="T2" fmla="*/ 3 w 37"/>
                  <a:gd name="T3" fmla="*/ 34 h 38"/>
                  <a:gd name="T4" fmla="*/ 3 w 37"/>
                  <a:gd name="T5" fmla="*/ 30 h 38"/>
                  <a:gd name="T6" fmla="*/ 4 w 37"/>
                  <a:gd name="T7" fmla="*/ 23 h 38"/>
                  <a:gd name="T8" fmla="*/ 4 w 37"/>
                  <a:gd name="T9" fmla="*/ 19 h 38"/>
                  <a:gd name="T10" fmla="*/ 4 w 37"/>
                  <a:gd name="T11" fmla="*/ 12 h 38"/>
                  <a:gd name="T12" fmla="*/ 3 w 37"/>
                  <a:gd name="T13" fmla="*/ 5 h 38"/>
                  <a:gd name="T14" fmla="*/ 3 w 37"/>
                  <a:gd name="T15" fmla="*/ 1 h 38"/>
                  <a:gd name="T16" fmla="*/ 2 w 37"/>
                  <a:gd name="T17" fmla="*/ 0 h 38"/>
                  <a:gd name="T18" fmla="*/ 1 w 37"/>
                  <a:gd name="T19" fmla="*/ 1 h 38"/>
                  <a:gd name="T20" fmla="*/ 1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23 h 38"/>
                  <a:gd name="T28" fmla="*/ 1 w 37"/>
                  <a:gd name="T29" fmla="*/ 30 h 38"/>
                  <a:gd name="T30" fmla="*/ 1 w 37"/>
                  <a:gd name="T31" fmla="*/ 34 h 38"/>
                  <a:gd name="T32" fmla="*/ 2 w 37"/>
                  <a:gd name="T33" fmla="*/ 36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42017" name="Text Box 97"/>
            <p:cNvSpPr txBox="1">
              <a:spLocks noChangeArrowheads="1"/>
            </p:cNvSpPr>
            <p:nvPr/>
          </p:nvSpPr>
          <p:spPr bwMode="auto">
            <a:xfrm>
              <a:off x="10027628" y="4908696"/>
              <a:ext cx="1995118" cy="4399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социально-значимые объекты</a:t>
              </a:r>
            </a:p>
          </p:txBody>
        </p:sp>
        <p:sp>
          <p:nvSpPr>
            <p:cNvPr id="243" name="Line 281"/>
            <p:cNvSpPr>
              <a:spLocks noChangeShapeType="1"/>
            </p:cNvSpPr>
            <p:nvPr/>
          </p:nvSpPr>
          <p:spPr bwMode="auto">
            <a:xfrm>
              <a:off x="9640496" y="4103199"/>
              <a:ext cx="0" cy="35085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502922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endParaRPr>
            </a:p>
          </p:txBody>
        </p:sp>
        <p:sp>
          <p:nvSpPr>
            <p:cNvPr id="244" name="Freeform 285"/>
            <p:cNvSpPr>
              <a:spLocks/>
            </p:cNvSpPr>
            <p:nvPr/>
          </p:nvSpPr>
          <p:spPr bwMode="auto">
            <a:xfrm>
              <a:off x="9637473" y="4080803"/>
              <a:ext cx="266033" cy="26724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502922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/>
              </a:endParaRPr>
            </a:p>
          </p:txBody>
        </p:sp>
        <p:sp>
          <p:nvSpPr>
            <p:cNvPr id="42020" name="Text Box 97"/>
            <p:cNvSpPr txBox="1">
              <a:spLocks noChangeArrowheads="1"/>
            </p:cNvSpPr>
            <p:nvPr/>
          </p:nvSpPr>
          <p:spPr bwMode="auto">
            <a:xfrm>
              <a:off x="10015522" y="4085072"/>
              <a:ext cx="1882973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СиС МЧС</a:t>
              </a:r>
            </a:p>
          </p:txBody>
        </p:sp>
        <p:sp>
          <p:nvSpPr>
            <p:cNvPr id="42021" name="Text Box 97"/>
            <p:cNvSpPr txBox="1">
              <a:spLocks noChangeArrowheads="1"/>
            </p:cNvSpPr>
            <p:nvPr/>
          </p:nvSpPr>
          <p:spPr bwMode="auto">
            <a:xfrm>
              <a:off x="10044748" y="4516757"/>
              <a:ext cx="1853747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МНИСС ГЛОНАС</a:t>
              </a:r>
            </a:p>
          </p:txBody>
        </p:sp>
        <p:grpSp>
          <p:nvGrpSpPr>
            <p:cNvPr id="42022" name="Группа 246"/>
            <p:cNvGrpSpPr>
              <a:grpSpLocks/>
            </p:cNvGrpSpPr>
            <p:nvPr/>
          </p:nvGrpSpPr>
          <p:grpSpPr bwMode="auto">
            <a:xfrm>
              <a:off x="9605787" y="4494394"/>
              <a:ext cx="184913" cy="292490"/>
              <a:chOff x="2569102" y="4634930"/>
              <a:chExt cx="200292" cy="232563"/>
            </a:xfrm>
          </p:grpSpPr>
          <p:sp>
            <p:nvSpPr>
              <p:cNvPr id="253" name="Скругленный прямоугольник 252"/>
              <p:cNvSpPr/>
              <p:nvPr/>
            </p:nvSpPr>
            <p:spPr>
              <a:xfrm>
                <a:off x="2569041" y="4707322"/>
                <a:ext cx="199746" cy="109215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254" name="Овал 253"/>
              <p:cNvSpPr/>
              <p:nvPr/>
            </p:nvSpPr>
            <p:spPr>
              <a:xfrm>
                <a:off x="2593600" y="4744123"/>
                <a:ext cx="45843" cy="5816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255" name="Овал 254"/>
              <p:cNvSpPr/>
              <p:nvPr/>
            </p:nvSpPr>
            <p:spPr>
              <a:xfrm>
                <a:off x="2698385" y="4744123"/>
                <a:ext cx="45843" cy="5816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256" name="Скругленный прямоугольник 255"/>
              <p:cNvSpPr/>
              <p:nvPr/>
            </p:nvSpPr>
            <p:spPr>
              <a:xfrm>
                <a:off x="2593600" y="4821285"/>
                <a:ext cx="45843" cy="46298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257" name="Скругленный прямоугольник 256"/>
              <p:cNvSpPr/>
              <p:nvPr/>
            </p:nvSpPr>
            <p:spPr>
              <a:xfrm>
                <a:off x="2693473" y="4821285"/>
                <a:ext cx="45843" cy="46298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258" name="Скругленный прямоугольник 257"/>
              <p:cNvSpPr/>
              <p:nvPr/>
            </p:nvSpPr>
            <p:spPr>
              <a:xfrm>
                <a:off x="2595237" y="4634908"/>
                <a:ext cx="145716" cy="80724"/>
              </a:xfrm>
              <a:prstGeom prst="roundRect">
                <a:avLst>
                  <a:gd name="adj" fmla="val 3069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259" name="Скругленный прямоугольник 258"/>
              <p:cNvSpPr/>
              <p:nvPr/>
            </p:nvSpPr>
            <p:spPr>
              <a:xfrm>
                <a:off x="2606698" y="4644405"/>
                <a:ext cx="122795" cy="68853"/>
              </a:xfrm>
              <a:prstGeom prst="roundRect">
                <a:avLst>
                  <a:gd name="adj" fmla="val 306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2023" name="Text Box 97"/>
            <p:cNvSpPr txBox="1">
              <a:spLocks noChangeArrowheads="1"/>
            </p:cNvSpPr>
            <p:nvPr/>
          </p:nvSpPr>
          <p:spPr bwMode="auto">
            <a:xfrm>
              <a:off x="10083701" y="5590580"/>
              <a:ext cx="2008195" cy="2607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6937" tIns="53471" rIns="106937" bIns="53471">
              <a:spAutoFit/>
            </a:bodyPr>
            <a:lstStyle>
              <a:lvl1pPr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объездная дорога</a:t>
              </a:r>
            </a:p>
          </p:txBody>
        </p:sp>
        <p:sp>
          <p:nvSpPr>
            <p:cNvPr id="249" name="Овал 248"/>
            <p:cNvSpPr>
              <a:spLocks noChangeArrowheads="1"/>
            </p:cNvSpPr>
            <p:nvPr/>
          </p:nvSpPr>
          <p:spPr bwMode="auto">
            <a:xfrm rot="5238055">
              <a:off x="9612444" y="6625679"/>
              <a:ext cx="107497" cy="114878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dirty="0">
                <a:solidFill>
                  <a:srgbClr val="FFFFFF"/>
                </a:solidFill>
                <a:latin typeface="Calibri"/>
              </a:endParaRPr>
            </a:p>
          </p:txBody>
        </p:sp>
        <p:sp>
          <p:nvSpPr>
            <p:cNvPr id="42025" name="Text Box 97"/>
            <p:cNvSpPr txBox="1">
              <a:spLocks noChangeArrowheads="1"/>
            </p:cNvSpPr>
            <p:nvPr/>
          </p:nvSpPr>
          <p:spPr bwMode="auto">
            <a:xfrm>
              <a:off x="10093861" y="6546765"/>
              <a:ext cx="1809344" cy="250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</a:rPr>
                <a:t>- </a:t>
              </a:r>
              <a:r>
                <a:rPr lang="ru-RU" altLang="ru-RU" sz="1100">
                  <a:solidFill>
                    <a:srgbClr val="000000"/>
                  </a:solidFill>
                </a:rPr>
                <a:t>Населенный</a:t>
              </a:r>
              <a:r>
                <a:rPr lang="ru-RU" altLang="ru-RU" sz="800">
                  <a:solidFill>
                    <a:srgbClr val="000000"/>
                  </a:solidFill>
                </a:rPr>
                <a:t> </a:t>
              </a:r>
              <a:r>
                <a:rPr lang="ru-RU" altLang="ru-RU" sz="1100">
                  <a:solidFill>
                    <a:srgbClr val="000000"/>
                  </a:solidFill>
                </a:rPr>
                <a:t>пункт</a:t>
              </a:r>
              <a:endParaRPr lang="ru-RU" altLang="ru-RU" sz="800">
                <a:solidFill>
                  <a:srgbClr val="000000"/>
                </a:solidFill>
              </a:endParaRPr>
            </a:p>
          </p:txBody>
        </p:sp>
        <p:sp>
          <p:nvSpPr>
            <p:cNvPr id="251" name="Полилиния 250"/>
            <p:cNvSpPr/>
            <p:nvPr/>
          </p:nvSpPr>
          <p:spPr>
            <a:xfrm>
              <a:off x="9546780" y="6196397"/>
              <a:ext cx="259987" cy="9555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dirty="0">
                <a:solidFill>
                  <a:srgbClr val="000000"/>
                </a:solidFill>
              </a:endParaRPr>
            </a:p>
          </p:txBody>
        </p:sp>
        <p:sp>
          <p:nvSpPr>
            <p:cNvPr id="42027" name="Text Box 97"/>
            <p:cNvSpPr txBox="1">
              <a:spLocks noChangeArrowheads="1"/>
            </p:cNvSpPr>
            <p:nvPr/>
          </p:nvSpPr>
          <p:spPr bwMode="auto">
            <a:xfrm>
              <a:off x="10123714" y="5970865"/>
              <a:ext cx="2202810" cy="737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</p:grpSp>
      <p:sp>
        <p:nvSpPr>
          <p:cNvPr id="222" name="Прямоугольник 221"/>
          <p:cNvSpPr/>
          <p:nvPr/>
        </p:nvSpPr>
        <p:spPr>
          <a:xfrm>
            <a:off x="6741954" y="4825178"/>
            <a:ext cx="728821" cy="544512"/>
          </a:xfrm>
          <a:prstGeom prst="rect">
            <a:avLst/>
          </a:prstGeom>
          <a:noFill/>
          <a:ln w="158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3353" tIns="71676" rIns="143353" bIns="71676" anchor="ctr"/>
          <a:lstStyle/>
          <a:p>
            <a:pPr algn="ctr" defTabSz="10751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200">
              <a:solidFill>
                <a:prstClr val="white"/>
              </a:solidFill>
            </a:endParaRPr>
          </a:p>
        </p:txBody>
      </p:sp>
      <p:sp>
        <p:nvSpPr>
          <p:cNvPr id="230" name="Прямоугольник 229"/>
          <p:cNvSpPr/>
          <p:nvPr/>
        </p:nvSpPr>
        <p:spPr>
          <a:xfrm>
            <a:off x="7589961" y="899503"/>
            <a:ext cx="3497263" cy="45402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90" tIns="53745" rIns="107490" bIns="53745" anchor="ctr"/>
          <a:lstStyle/>
          <a:p>
            <a:pPr algn="ctr" defTabSz="685800" fontAlgn="auto">
              <a:spcBef>
                <a:spcPts val="0"/>
              </a:spcBef>
              <a:spcAft>
                <a:spcPts val="0"/>
              </a:spcAft>
            </a:pPr>
            <a:r>
              <a:rPr lang="ru-RU" sz="1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231" name="в услон зима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610476" y="1418492"/>
            <a:ext cx="3516695" cy="227403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pic>
      <p:sp>
        <p:nvSpPr>
          <p:cNvPr id="229" name="Прямоугольник 228"/>
          <p:cNvSpPr/>
          <p:nvPr/>
        </p:nvSpPr>
        <p:spPr>
          <a:xfrm>
            <a:off x="-28088" y="870928"/>
            <a:ext cx="3514726" cy="48260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90" tIns="53745" rIns="107490" bIns="53745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pic>
        <p:nvPicPr>
          <p:cNvPr id="226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088" y="1382409"/>
            <a:ext cx="3492500" cy="25922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69369552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800" fill="hold"/>
                                        <p:tgtEl>
                                          <p:spTgt spid="2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par>
              <p:cTn id="7"/>
            </p:par>
            <p:video>
              <p:cMediaNode vol="80000">
                <p:cTn id="8" repeatCount="indefinite" fill="hold" display="0">
                  <p:stCondLst>
                    <p:cond delay="indefinite"/>
                  </p:stCondLst>
                </p:cTn>
                <p:tgtEl>
                  <p:spTgt spid="231"/>
                </p:tgtEl>
              </p:cMediaNode>
            </p:video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2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3" dur="1" fill="hold"/>
                                        <p:tgtEl>
                                          <p:spTgt spid="2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1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" y="838200"/>
            <a:ext cx="11474450" cy="8728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1987" name="AutoShape 24"/>
          <p:cNvSpPr>
            <a:spLocks noChangeArrowheads="1"/>
          </p:cNvSpPr>
          <p:nvPr/>
        </p:nvSpPr>
        <p:spPr bwMode="auto">
          <a:xfrm>
            <a:off x="3611563" y="3086100"/>
            <a:ext cx="3656012" cy="1285875"/>
          </a:xfrm>
          <a:prstGeom prst="wedgeRectCallout">
            <a:avLst>
              <a:gd name="adj1" fmla="val -33699"/>
              <a:gd name="adj2" fmla="val 15433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137103" tIns="68558" rIns="137103" bIns="68558"/>
          <a:lstStyle/>
          <a:p>
            <a:pPr algn="ctr" defTabSz="1433513"/>
            <a:r>
              <a:rPr lang="ru-RU" sz="1400" u="sng" dirty="0">
                <a:solidFill>
                  <a:srgbClr val="000000"/>
                </a:solidFill>
                <a:cs typeface="Times New Roman" pitchFamily="18" charset="0"/>
              </a:rPr>
              <a:t>Аварийно-опасный участок 812-813 км М-7</a:t>
            </a:r>
          </a:p>
          <a:p>
            <a:pPr algn="ctr" defTabSz="1433513"/>
            <a:r>
              <a:rPr lang="ru-RU" sz="1400" u="sng" dirty="0">
                <a:solidFill>
                  <a:srgbClr val="000000"/>
                </a:solidFill>
                <a:cs typeface="Times New Roman" pitchFamily="18" charset="0"/>
              </a:rPr>
              <a:t>Высокогорский МР</a:t>
            </a:r>
          </a:p>
          <a:p>
            <a:pPr algn="ctr" defTabSz="1433513"/>
            <a:r>
              <a:rPr lang="ru-RU" sz="1400" u="sng" dirty="0">
                <a:solidFill>
                  <a:srgbClr val="000000"/>
                </a:solidFill>
                <a:cs typeface="Times New Roman" pitchFamily="18" charset="0"/>
              </a:rPr>
              <a:t>подъем подверженный обледенению</a:t>
            </a:r>
          </a:p>
          <a:p>
            <a:pPr algn="ctr" defTabSz="1433513"/>
            <a:r>
              <a:rPr lang="ru-RU" sz="1400" u="sng" dirty="0">
                <a:solidFill>
                  <a:srgbClr val="000000"/>
                </a:solidFill>
                <a:cs typeface="Times New Roman" pitchFamily="18" charset="0"/>
              </a:rPr>
              <a:t>(риск нарушения транспортного сообщения. </a:t>
            </a:r>
            <a:r>
              <a:rPr lang="ru-RU" altLang="ru-RU" sz="1400" u="sng" dirty="0">
                <a:solidFill>
                  <a:srgbClr val="000000"/>
                </a:solidFill>
                <a:cs typeface="Times New Roman" panose="02020603050405020304" pitchFamily="18" charset="0"/>
              </a:rPr>
              <a:t>Гололедица, метель, снежные заносы</a:t>
            </a:r>
            <a:r>
              <a:rPr lang="ru-RU" sz="1400" u="sng" dirty="0" smtClean="0">
                <a:solidFill>
                  <a:srgbClr val="000000"/>
                </a:solidFill>
                <a:cs typeface="Times New Roman" pitchFamily="18" charset="0"/>
              </a:rPr>
              <a:t>)</a:t>
            </a:r>
            <a:endParaRPr lang="ru-RU" sz="1400" u="sng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3657600" y="8548688"/>
            <a:ext cx="2273300" cy="582612"/>
          </a:xfrm>
          <a:prstGeom prst="rect">
            <a:avLst/>
          </a:prstGeom>
          <a:solidFill>
            <a:srgbClr val="92D05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150457" tIns="75228" rIns="150457" bIns="75228" anchor="ctr" anchorCtr="1">
            <a:spAutoFit/>
          </a:bodyPr>
          <a:lstStyle/>
          <a:p>
            <a:pPr defTabSz="143347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н.п.: </a:t>
            </a:r>
            <a:r>
              <a:rPr 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43347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Маршрут объезда:</a:t>
            </a:r>
            <a:r>
              <a:rPr 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29 км</a:t>
            </a:r>
          </a:p>
        </p:txBody>
      </p:sp>
      <p:sp>
        <p:nvSpPr>
          <p:cNvPr id="41989" name="Text Box 182"/>
          <p:cNvSpPr txBox="1">
            <a:spLocks noChangeArrowheads="1"/>
          </p:cNvSpPr>
          <p:nvPr/>
        </p:nvSpPr>
        <p:spPr bwMode="auto">
          <a:xfrm>
            <a:off x="5746750" y="4516438"/>
            <a:ext cx="1801813" cy="2794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416" tIns="31708" rIns="63416" bIns="31708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1400" b="1">
                <a:solidFill>
                  <a:srgbClr val="000000"/>
                </a:solidFill>
                <a:cs typeface="Times New Roman" pitchFamily="18" charset="0"/>
              </a:rPr>
              <a:t>Кульсеитово</a:t>
            </a:r>
            <a:endParaRPr lang="ru-RU" altLang="ru-RU" sz="1600" b="1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4199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6475" y="838200"/>
            <a:ext cx="1631950" cy="8772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Прямоугольник 137"/>
          <p:cNvSpPr/>
          <p:nvPr/>
        </p:nvSpPr>
        <p:spPr>
          <a:xfrm>
            <a:off x="7643813" y="915988"/>
            <a:ext cx="3489325" cy="5334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99" tIns="53749" rIns="107499" bIns="53749" anchor="ctr"/>
          <a:lstStyle/>
          <a:p>
            <a:pPr algn="ctr" defTabSz="107524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" name="Полилиния 1"/>
          <p:cNvSpPr/>
          <p:nvPr/>
        </p:nvSpPr>
        <p:spPr>
          <a:xfrm>
            <a:off x="4054475" y="5694363"/>
            <a:ext cx="1057275" cy="782637"/>
          </a:xfrm>
          <a:custGeom>
            <a:avLst/>
            <a:gdLst>
              <a:gd name="connsiteX0" fmla="*/ 754380 w 754380"/>
              <a:gd name="connsiteY0" fmla="*/ 419100 h 419100"/>
              <a:gd name="connsiteX1" fmla="*/ 0 w 754380"/>
              <a:gd name="connsiteY1" fmla="*/ 0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54380" h="419100">
                <a:moveTo>
                  <a:pt x="754380" y="419100"/>
                </a:moveTo>
                <a:lnTo>
                  <a:pt x="0" y="0"/>
                </a:lnTo>
              </a:path>
            </a:pathLst>
          </a:cu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43365" tIns="71683" rIns="143365" bIns="71683" anchor="ctr"/>
          <a:lstStyle/>
          <a:p>
            <a:pPr algn="ctr" defTabSz="107524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200">
              <a:solidFill>
                <a:prstClr val="black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7146925" y="4325938"/>
            <a:ext cx="2970213" cy="4338637"/>
          </a:xfrm>
          <a:custGeom>
            <a:avLst/>
            <a:gdLst>
              <a:gd name="connsiteX0" fmla="*/ 0 w 2120900"/>
              <a:gd name="connsiteY0" fmla="*/ 2324100 h 2324100"/>
              <a:gd name="connsiteX1" fmla="*/ 400050 w 2120900"/>
              <a:gd name="connsiteY1" fmla="*/ 2108200 h 2324100"/>
              <a:gd name="connsiteX2" fmla="*/ 603250 w 2120900"/>
              <a:gd name="connsiteY2" fmla="*/ 1809750 h 2324100"/>
              <a:gd name="connsiteX3" fmla="*/ 654050 w 2120900"/>
              <a:gd name="connsiteY3" fmla="*/ 1708150 h 2324100"/>
              <a:gd name="connsiteX4" fmla="*/ 857250 w 2120900"/>
              <a:gd name="connsiteY4" fmla="*/ 1543050 h 2324100"/>
              <a:gd name="connsiteX5" fmla="*/ 1047750 w 2120900"/>
              <a:gd name="connsiteY5" fmla="*/ 1295400 h 2324100"/>
              <a:gd name="connsiteX6" fmla="*/ 1212850 w 2120900"/>
              <a:gd name="connsiteY6" fmla="*/ 1219200 h 2324100"/>
              <a:gd name="connsiteX7" fmla="*/ 1320800 w 2120900"/>
              <a:gd name="connsiteY7" fmla="*/ 1111250 h 2324100"/>
              <a:gd name="connsiteX8" fmla="*/ 1358900 w 2120900"/>
              <a:gd name="connsiteY8" fmla="*/ 1041400 h 2324100"/>
              <a:gd name="connsiteX9" fmla="*/ 1428750 w 2120900"/>
              <a:gd name="connsiteY9" fmla="*/ 996950 h 2324100"/>
              <a:gd name="connsiteX10" fmla="*/ 1492250 w 2120900"/>
              <a:gd name="connsiteY10" fmla="*/ 939800 h 2324100"/>
              <a:gd name="connsiteX11" fmla="*/ 1549400 w 2120900"/>
              <a:gd name="connsiteY11" fmla="*/ 781050 h 2324100"/>
              <a:gd name="connsiteX12" fmla="*/ 1644650 w 2120900"/>
              <a:gd name="connsiteY12" fmla="*/ 660400 h 2324100"/>
              <a:gd name="connsiteX13" fmla="*/ 1816100 w 2120900"/>
              <a:gd name="connsiteY13" fmla="*/ 495300 h 2324100"/>
              <a:gd name="connsiteX14" fmla="*/ 1905000 w 2120900"/>
              <a:gd name="connsiteY14" fmla="*/ 355600 h 2324100"/>
              <a:gd name="connsiteX15" fmla="*/ 1962150 w 2120900"/>
              <a:gd name="connsiteY15" fmla="*/ 196850 h 2324100"/>
              <a:gd name="connsiteX16" fmla="*/ 1962150 w 2120900"/>
              <a:gd name="connsiteY16" fmla="*/ 38100 h 2324100"/>
              <a:gd name="connsiteX17" fmla="*/ 2120900 w 2120900"/>
              <a:gd name="connsiteY17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20900" h="2324100">
                <a:moveTo>
                  <a:pt x="0" y="2324100"/>
                </a:moveTo>
                <a:lnTo>
                  <a:pt x="400050" y="2108200"/>
                </a:lnTo>
                <a:lnTo>
                  <a:pt x="603250" y="1809750"/>
                </a:lnTo>
                <a:lnTo>
                  <a:pt x="654050" y="1708150"/>
                </a:lnTo>
                <a:lnTo>
                  <a:pt x="857250" y="1543050"/>
                </a:lnTo>
                <a:lnTo>
                  <a:pt x="1047750" y="1295400"/>
                </a:lnTo>
                <a:lnTo>
                  <a:pt x="1212850" y="1219200"/>
                </a:lnTo>
                <a:lnTo>
                  <a:pt x="1320800" y="1111250"/>
                </a:lnTo>
                <a:lnTo>
                  <a:pt x="1358900" y="1041400"/>
                </a:lnTo>
                <a:lnTo>
                  <a:pt x="1428750" y="996950"/>
                </a:lnTo>
                <a:lnTo>
                  <a:pt x="1492250" y="939800"/>
                </a:lnTo>
                <a:lnTo>
                  <a:pt x="1549400" y="781050"/>
                </a:lnTo>
                <a:lnTo>
                  <a:pt x="1644650" y="660400"/>
                </a:lnTo>
                <a:lnTo>
                  <a:pt x="1816100" y="495300"/>
                </a:lnTo>
                <a:lnTo>
                  <a:pt x="1905000" y="355600"/>
                </a:lnTo>
                <a:lnTo>
                  <a:pt x="1962150" y="196850"/>
                </a:lnTo>
                <a:lnTo>
                  <a:pt x="1962150" y="38100"/>
                </a:lnTo>
                <a:lnTo>
                  <a:pt x="2120900" y="0"/>
                </a:lnTo>
              </a:path>
            </a:pathLst>
          </a:cu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43365" tIns="71683" rIns="143365" bIns="71683" anchor="ctr"/>
          <a:lstStyle/>
          <a:p>
            <a:pPr algn="ctr" defTabSz="107524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200">
              <a:solidFill>
                <a:prstClr val="black"/>
              </a:solidFill>
            </a:endParaRPr>
          </a:p>
        </p:txBody>
      </p:sp>
      <p:sp>
        <p:nvSpPr>
          <p:cNvPr id="141" name="AutoShape 24"/>
          <p:cNvSpPr>
            <a:spLocks noChangeArrowheads="1"/>
          </p:cNvSpPr>
          <p:nvPr/>
        </p:nvSpPr>
        <p:spPr bwMode="auto">
          <a:xfrm>
            <a:off x="6283325" y="5026025"/>
            <a:ext cx="2311400" cy="2686050"/>
          </a:xfrm>
          <a:prstGeom prst="wedgeRectCallout">
            <a:avLst>
              <a:gd name="adj1" fmla="val -49472"/>
              <a:gd name="adj2" fmla="val 65480"/>
            </a:avLst>
          </a:prstGeom>
          <a:solidFill>
            <a:srgbClr val="FFEC79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99573" tIns="49790" rIns="99573" bIns="49790"/>
          <a:lstStyle>
            <a:lvl1pPr defTabSz="788988" eaLnBrk="0" hangingPunct="0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88988" eaLnBrk="0" hangingPunct="0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88988" eaLnBrk="0" hangingPunct="0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88988" eaLnBrk="0" hangingPunct="0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88988" eaLnBrk="0" hangingPunct="0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auto">
              <a:spcBef>
                <a:spcPct val="0"/>
              </a:spcBef>
              <a:spcAft>
                <a:spcPts val="0"/>
              </a:spcAft>
              <a:buFontTx/>
              <a:buNone/>
              <a:defRPr/>
            </a:pPr>
            <a:r>
              <a:rPr lang="ru-RU" altLang="ru-RU" sz="1600" b="1" u="sng" dirty="0">
                <a:solidFill>
                  <a:srgbClr val="000000"/>
                </a:solidFill>
                <a:latin typeface="Times New Roman" panose="02020603050405020304" pitchFamily="18" charset="0"/>
                <a:cs typeface="+mn-cs"/>
              </a:rPr>
              <a:t>815 км</a:t>
            </a:r>
          </a:p>
        </p:txBody>
      </p:sp>
      <p:pic>
        <p:nvPicPr>
          <p:cNvPr id="4199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0638" y="5511800"/>
            <a:ext cx="2136775" cy="193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2" name="TextBox 141"/>
          <p:cNvSpPr txBox="1"/>
          <p:nvPr/>
        </p:nvSpPr>
        <p:spPr>
          <a:xfrm>
            <a:off x="3124200" y="5153025"/>
            <a:ext cx="487363" cy="27463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4017" tIns="37014" rIns="74017" bIns="37014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dirty="0">
                <a:cs typeface="+mn-cs"/>
              </a:rPr>
              <a:t>М-7 </a:t>
            </a:r>
          </a:p>
        </p:txBody>
      </p:sp>
      <p:sp>
        <p:nvSpPr>
          <p:cNvPr id="136" name="Прямоугольник 135"/>
          <p:cNvSpPr/>
          <p:nvPr/>
        </p:nvSpPr>
        <p:spPr>
          <a:xfrm>
            <a:off x="4025900" y="5568950"/>
            <a:ext cx="1490663" cy="1371600"/>
          </a:xfrm>
          <a:prstGeom prst="rect">
            <a:avLst/>
          </a:prstGeom>
          <a:noFill/>
          <a:ln w="158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3365" tIns="71683" rIns="143365" bIns="71683" anchor="ctr"/>
          <a:lstStyle/>
          <a:p>
            <a:pPr algn="ctr" defTabSz="107524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200">
              <a:solidFill>
                <a:prstClr val="white"/>
              </a:solidFill>
            </a:endParaRPr>
          </a:p>
        </p:txBody>
      </p:sp>
      <p:pic>
        <p:nvPicPr>
          <p:cNvPr id="140" name="Высокая гора М-7 813-814.wmv">
            <a:hlinkClick r:id="" action="ppaction://media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43813" y="1517650"/>
            <a:ext cx="3478212" cy="217487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grpSp>
        <p:nvGrpSpPr>
          <p:cNvPr id="41999" name="Группа 143"/>
          <p:cNvGrpSpPr>
            <a:grpSpLocks/>
          </p:cNvGrpSpPr>
          <p:nvPr/>
        </p:nvGrpSpPr>
        <p:grpSpPr bwMode="auto">
          <a:xfrm>
            <a:off x="12115800" y="31750"/>
            <a:ext cx="608013" cy="596900"/>
            <a:chOff x="8738280" y="13262"/>
            <a:chExt cx="405720" cy="363149"/>
          </a:xfrm>
        </p:grpSpPr>
        <p:sp>
          <p:nvSpPr>
            <p:cNvPr id="145" name="Равнобедренный треугольник 144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3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146" name="TextBox 145"/>
            <p:cNvSpPr txBox="1"/>
            <p:nvPr/>
          </p:nvSpPr>
          <p:spPr bwMode="auto">
            <a:xfrm>
              <a:off x="8869636" y="20023"/>
              <a:ext cx="143009" cy="2250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8665C07F-9826-4844-9A62-C2DB042B4F2A}" type="slidenum">
                <a:rPr lang="ru-RU" sz="24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8</a:t>
              </a:fld>
              <a:endParaRPr lang="ru-RU" sz="24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42000" name="Заголовок 1"/>
          <p:cNvSpPr txBox="1">
            <a:spLocks/>
          </p:cNvSpPr>
          <p:nvPr/>
        </p:nvSpPr>
        <p:spPr bwMode="auto">
          <a:xfrm>
            <a:off x="-11113" y="1588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248" tIns="32624" rIns="65248" bIns="32624" anchor="ctr"/>
          <a:lstStyle>
            <a:lvl1pPr defTabSz="12763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63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63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63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63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ИНФОРМАЦИОННЫЕ МАТЕРИАЛЫ ПО РИСКУ НАРУШЕНИЯ ТРАНСПОРТНОГО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 СООБЩЕНИЯ НА ТЕРРИТОРИИ </a:t>
            </a:r>
            <a:r>
              <a:rPr lang="ru-RU" altLang="ru-RU" sz="2000" b="1" dirty="0" smtClean="0">
                <a:solidFill>
                  <a:srgbClr val="000000"/>
                </a:solidFill>
                <a:cs typeface="Times New Roman" pitchFamily="18" charset="0"/>
              </a:rPr>
              <a:t>ВЫСОКОГОРСКОГО РАЙОНА</a:t>
            </a:r>
            <a:endParaRPr lang="ru-RU" altLang="ru-RU" sz="20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altLang="ru-RU" sz="20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 </a:t>
            </a:r>
          </a:p>
        </p:txBody>
      </p:sp>
      <p:grpSp>
        <p:nvGrpSpPr>
          <p:cNvPr id="42003" name="Группа 138"/>
          <p:cNvGrpSpPr>
            <a:grpSpLocks/>
          </p:cNvGrpSpPr>
          <p:nvPr/>
        </p:nvGrpSpPr>
        <p:grpSpPr bwMode="auto">
          <a:xfrm>
            <a:off x="9921875" y="6248400"/>
            <a:ext cx="3001963" cy="3340100"/>
            <a:chOff x="9468179" y="3758313"/>
            <a:chExt cx="2858345" cy="3141291"/>
          </a:xfrm>
        </p:grpSpPr>
        <p:sp>
          <p:nvSpPr>
            <p:cNvPr id="42005" name="Text Box 97"/>
            <p:cNvSpPr txBox="1">
              <a:spLocks noChangeArrowheads="1"/>
            </p:cNvSpPr>
            <p:nvPr/>
          </p:nvSpPr>
          <p:spPr bwMode="auto">
            <a:xfrm>
              <a:off x="9801656" y="4338225"/>
              <a:ext cx="1588516" cy="2807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порывы ветра</a:t>
              </a:r>
            </a:p>
          </p:txBody>
        </p:sp>
        <p:sp>
          <p:nvSpPr>
            <p:cNvPr id="42006" name="Rectangle 93"/>
            <p:cNvSpPr>
              <a:spLocks noChangeArrowheads="1"/>
            </p:cNvSpPr>
            <p:nvPr/>
          </p:nvSpPr>
          <p:spPr bwMode="auto">
            <a:xfrm>
              <a:off x="9468179" y="3758313"/>
              <a:ext cx="2747162" cy="314129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1433" tIns="45717" rIns="91433" bIns="45717" anchor="ctr"/>
            <a:lstStyle/>
            <a:p>
              <a:pPr defTabSz="1074738"/>
              <a:endParaRPr lang="ru-RU" altLang="ru-RU" sz="1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42007" name="Text Box 97"/>
            <p:cNvSpPr txBox="1">
              <a:spLocks noChangeArrowheads="1"/>
            </p:cNvSpPr>
            <p:nvPr/>
          </p:nvSpPr>
          <p:spPr bwMode="auto">
            <a:xfrm>
              <a:off x="9877639" y="3759781"/>
              <a:ext cx="1945611" cy="2807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 b="1" i="1">
                  <a:solidFill>
                    <a:srgbClr val="000000"/>
                  </a:solidFill>
                </a:rPr>
                <a:t>Условные обозначения</a:t>
              </a:r>
            </a:p>
          </p:txBody>
        </p:sp>
        <p:grpSp>
          <p:nvGrpSpPr>
            <p:cNvPr id="42008" name="Группа 119"/>
            <p:cNvGrpSpPr>
              <a:grpSpLocks/>
            </p:cNvGrpSpPr>
            <p:nvPr/>
          </p:nvGrpSpPr>
          <p:grpSpPr bwMode="auto">
            <a:xfrm>
              <a:off x="9576746" y="5235241"/>
              <a:ext cx="242990" cy="316738"/>
              <a:chOff x="214313" y="8958263"/>
              <a:chExt cx="642937" cy="500062"/>
            </a:xfrm>
          </p:grpSpPr>
          <p:sp>
            <p:nvSpPr>
              <p:cNvPr id="42108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501775"/>
                <a:endParaRPr lang="ru-RU" sz="9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2109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501775"/>
                <a:endParaRPr lang="ru-RU" sz="9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42110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42111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2112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sp>
          <p:nvSpPr>
            <p:cNvPr id="42009" name="Text Box 97"/>
            <p:cNvSpPr txBox="1">
              <a:spLocks noChangeArrowheads="1"/>
            </p:cNvSpPr>
            <p:nvPr/>
          </p:nvSpPr>
          <p:spPr bwMode="auto">
            <a:xfrm>
              <a:off x="10044746" y="5287271"/>
              <a:ext cx="1882973" cy="2807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больница городская </a:t>
              </a:r>
            </a:p>
          </p:txBody>
        </p:sp>
        <p:cxnSp>
          <p:nvCxnSpPr>
            <p:cNvPr id="153" name="Прямая соединительная линия 152"/>
            <p:cNvCxnSpPr/>
            <p:nvPr/>
          </p:nvCxnSpPr>
          <p:spPr>
            <a:xfrm>
              <a:off x="9499922" y="5806721"/>
              <a:ext cx="380911" cy="0"/>
            </a:xfrm>
            <a:prstGeom prst="line">
              <a:avLst/>
            </a:prstGeom>
            <a:ln w="38100">
              <a:solidFill>
                <a:srgbClr val="007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2011" name="Group 316"/>
            <p:cNvGrpSpPr>
              <a:grpSpLocks/>
            </p:cNvGrpSpPr>
            <p:nvPr/>
          </p:nvGrpSpPr>
          <p:grpSpPr bwMode="auto">
            <a:xfrm>
              <a:off x="9585793" y="4877182"/>
              <a:ext cx="224105" cy="285103"/>
              <a:chOff x="4727" y="2506"/>
              <a:chExt cx="706" cy="1172"/>
            </a:xfrm>
          </p:grpSpPr>
          <p:sp>
            <p:nvSpPr>
              <p:cNvPr id="199" name="Freeform 317"/>
              <p:cNvSpPr>
                <a:spLocks/>
              </p:cNvSpPr>
              <p:nvPr/>
            </p:nvSpPr>
            <p:spPr bwMode="auto">
              <a:xfrm>
                <a:off x="4728" y="3553"/>
                <a:ext cx="48" cy="123"/>
              </a:xfrm>
              <a:custGeom>
                <a:avLst/>
                <a:gdLst>
                  <a:gd name="T0" fmla="*/ 0 w 139"/>
                  <a:gd name="T1" fmla="*/ 107 h 135"/>
                  <a:gd name="T2" fmla="*/ 0 w 139"/>
                  <a:gd name="T3" fmla="*/ 73 h 135"/>
                  <a:gd name="T4" fmla="*/ 5 w 139"/>
                  <a:gd name="T5" fmla="*/ 73 h 135"/>
                  <a:gd name="T6" fmla="*/ 5 w 139"/>
                  <a:gd name="T7" fmla="*/ 37 h 135"/>
                  <a:gd name="T8" fmla="*/ 10 w 139"/>
                  <a:gd name="T9" fmla="*/ 37 h 135"/>
                  <a:gd name="T10" fmla="*/ 10 w 139"/>
                  <a:gd name="T11" fmla="*/ 0 h 135"/>
                  <a:gd name="T12" fmla="*/ 15 w 139"/>
                  <a:gd name="T13" fmla="*/ 0 h 135"/>
                  <a:gd name="T14" fmla="*/ 15 w 139"/>
                  <a:gd name="T15" fmla="*/ 107 h 135"/>
                  <a:gd name="T16" fmla="*/ 0 w 139"/>
                  <a:gd name="T17" fmla="*/ 107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0" name="Freeform 318"/>
              <p:cNvSpPr>
                <a:spLocks/>
              </p:cNvSpPr>
              <p:nvPr/>
            </p:nvSpPr>
            <p:spPr bwMode="auto">
              <a:xfrm>
                <a:off x="4776" y="2559"/>
                <a:ext cx="643" cy="1117"/>
              </a:xfrm>
              <a:custGeom>
                <a:avLst/>
                <a:gdLst>
                  <a:gd name="T0" fmla="*/ 0 w 1946"/>
                  <a:gd name="T1" fmla="*/ 971 h 1278"/>
                  <a:gd name="T2" fmla="*/ 0 w 1946"/>
                  <a:gd name="T3" fmla="*/ 78 h 1278"/>
                  <a:gd name="T4" fmla="*/ 84 w 1946"/>
                  <a:gd name="T5" fmla="*/ 78 h 1278"/>
                  <a:gd name="T6" fmla="*/ 84 w 1946"/>
                  <a:gd name="T7" fmla="*/ 71 h 1278"/>
                  <a:gd name="T8" fmla="*/ 84 w 1946"/>
                  <a:gd name="T9" fmla="*/ 62 h 1278"/>
                  <a:gd name="T10" fmla="*/ 85 w 1946"/>
                  <a:gd name="T11" fmla="*/ 55 h 1278"/>
                  <a:gd name="T12" fmla="*/ 85 w 1946"/>
                  <a:gd name="T13" fmla="*/ 48 h 1278"/>
                  <a:gd name="T14" fmla="*/ 86 w 1946"/>
                  <a:gd name="T15" fmla="*/ 42 h 1278"/>
                  <a:gd name="T16" fmla="*/ 88 w 1946"/>
                  <a:gd name="T17" fmla="*/ 35 h 1278"/>
                  <a:gd name="T18" fmla="*/ 89 w 1946"/>
                  <a:gd name="T19" fmla="*/ 29 h 1278"/>
                  <a:gd name="T20" fmla="*/ 91 w 1946"/>
                  <a:gd name="T21" fmla="*/ 23 h 1278"/>
                  <a:gd name="T22" fmla="*/ 92 w 1946"/>
                  <a:gd name="T23" fmla="*/ 18 h 1278"/>
                  <a:gd name="T24" fmla="*/ 94 w 1946"/>
                  <a:gd name="T25" fmla="*/ 14 h 1278"/>
                  <a:gd name="T26" fmla="*/ 96 w 1946"/>
                  <a:gd name="T27" fmla="*/ 10 h 1278"/>
                  <a:gd name="T28" fmla="*/ 98 w 1946"/>
                  <a:gd name="T29" fmla="*/ 6 h 1278"/>
                  <a:gd name="T30" fmla="*/ 101 w 1946"/>
                  <a:gd name="T31" fmla="*/ 3 h 1278"/>
                  <a:gd name="T32" fmla="*/ 103 w 1946"/>
                  <a:gd name="T33" fmla="*/ 3 h 1278"/>
                  <a:gd name="T34" fmla="*/ 105 w 1946"/>
                  <a:gd name="T35" fmla="*/ 0 h 1278"/>
                  <a:gd name="T36" fmla="*/ 108 w 1946"/>
                  <a:gd name="T37" fmla="*/ 0 h 1278"/>
                  <a:gd name="T38" fmla="*/ 110 w 1946"/>
                  <a:gd name="T39" fmla="*/ 0 h 1278"/>
                  <a:gd name="T40" fmla="*/ 113 w 1946"/>
                  <a:gd name="T41" fmla="*/ 3 h 1278"/>
                  <a:gd name="T42" fmla="*/ 115 w 1946"/>
                  <a:gd name="T43" fmla="*/ 3 h 1278"/>
                  <a:gd name="T44" fmla="*/ 118 w 1946"/>
                  <a:gd name="T45" fmla="*/ 6 h 1278"/>
                  <a:gd name="T46" fmla="*/ 120 w 1946"/>
                  <a:gd name="T47" fmla="*/ 10 h 1278"/>
                  <a:gd name="T48" fmla="*/ 122 w 1946"/>
                  <a:gd name="T49" fmla="*/ 14 h 1278"/>
                  <a:gd name="T50" fmla="*/ 124 w 1946"/>
                  <a:gd name="T51" fmla="*/ 18 h 1278"/>
                  <a:gd name="T52" fmla="*/ 125 w 1946"/>
                  <a:gd name="T53" fmla="*/ 23 h 1278"/>
                  <a:gd name="T54" fmla="*/ 127 w 1946"/>
                  <a:gd name="T55" fmla="*/ 29 h 1278"/>
                  <a:gd name="T56" fmla="*/ 128 w 1946"/>
                  <a:gd name="T57" fmla="*/ 35 h 1278"/>
                  <a:gd name="T58" fmla="*/ 130 w 1946"/>
                  <a:gd name="T59" fmla="*/ 42 h 1278"/>
                  <a:gd name="T60" fmla="*/ 130 w 1946"/>
                  <a:gd name="T61" fmla="*/ 48 h 1278"/>
                  <a:gd name="T62" fmla="*/ 131 w 1946"/>
                  <a:gd name="T63" fmla="*/ 55 h 1278"/>
                  <a:gd name="T64" fmla="*/ 132 w 1946"/>
                  <a:gd name="T65" fmla="*/ 62 h 1278"/>
                  <a:gd name="T66" fmla="*/ 132 w 1946"/>
                  <a:gd name="T67" fmla="*/ 71 h 1278"/>
                  <a:gd name="T68" fmla="*/ 132 w 1946"/>
                  <a:gd name="T69" fmla="*/ 78 h 1278"/>
                  <a:gd name="T70" fmla="*/ 216 w 1946"/>
                  <a:gd name="T71" fmla="*/ 78 h 1278"/>
                  <a:gd name="T72" fmla="*/ 216 w 1946"/>
                  <a:gd name="T73" fmla="*/ 970 h 1278"/>
                  <a:gd name="T74" fmla="*/ 0 w 1946"/>
                  <a:gd name="T75" fmla="*/ 971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1" name="Rectangle 319"/>
              <p:cNvSpPr>
                <a:spLocks noChangeArrowheads="1"/>
              </p:cNvSpPr>
              <p:nvPr/>
            </p:nvSpPr>
            <p:spPr bwMode="auto">
              <a:xfrm>
                <a:off x="5190" y="3087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2" name="Rectangle 320"/>
              <p:cNvSpPr>
                <a:spLocks noChangeArrowheads="1"/>
              </p:cNvSpPr>
              <p:nvPr/>
            </p:nvSpPr>
            <p:spPr bwMode="auto">
              <a:xfrm>
                <a:off x="5166" y="3130"/>
                <a:ext cx="43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3" name="Rectangle 321"/>
              <p:cNvSpPr>
                <a:spLocks noChangeArrowheads="1"/>
              </p:cNvSpPr>
              <p:nvPr/>
            </p:nvSpPr>
            <p:spPr bwMode="auto">
              <a:xfrm>
                <a:off x="5304" y="3031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4" name="Rectangle 322"/>
              <p:cNvSpPr>
                <a:spLocks noChangeArrowheads="1"/>
              </p:cNvSpPr>
              <p:nvPr/>
            </p:nvSpPr>
            <p:spPr bwMode="auto">
              <a:xfrm>
                <a:off x="5285" y="3087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6" name="Rectangle 323"/>
              <p:cNvSpPr>
                <a:spLocks noChangeArrowheads="1"/>
              </p:cNvSpPr>
              <p:nvPr/>
            </p:nvSpPr>
            <p:spPr bwMode="auto">
              <a:xfrm>
                <a:off x="5285" y="2982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7" name="Rectangle 324"/>
              <p:cNvSpPr>
                <a:spLocks noChangeArrowheads="1"/>
              </p:cNvSpPr>
              <p:nvPr/>
            </p:nvSpPr>
            <p:spPr bwMode="auto">
              <a:xfrm>
                <a:off x="4776" y="3074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09" name="Rectangle 325"/>
              <p:cNvSpPr>
                <a:spLocks noChangeArrowheads="1"/>
              </p:cNvSpPr>
              <p:nvPr/>
            </p:nvSpPr>
            <p:spPr bwMode="auto">
              <a:xfrm>
                <a:off x="4776" y="3019"/>
                <a:ext cx="14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0" name="Rectangle 326"/>
              <p:cNvSpPr>
                <a:spLocks noChangeArrowheads="1"/>
              </p:cNvSpPr>
              <p:nvPr/>
            </p:nvSpPr>
            <p:spPr bwMode="auto">
              <a:xfrm>
                <a:off x="4776" y="3123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1" name="Rectangle 327"/>
              <p:cNvSpPr>
                <a:spLocks noChangeArrowheads="1"/>
              </p:cNvSpPr>
              <p:nvPr/>
            </p:nvSpPr>
            <p:spPr bwMode="auto">
              <a:xfrm>
                <a:off x="4947" y="3074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2" name="Rectangle 328"/>
              <p:cNvSpPr>
                <a:spLocks noChangeArrowheads="1"/>
              </p:cNvSpPr>
              <p:nvPr/>
            </p:nvSpPr>
            <p:spPr bwMode="auto">
              <a:xfrm>
                <a:off x="4923" y="3123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3" name="Rectangle 329"/>
              <p:cNvSpPr>
                <a:spLocks noChangeArrowheads="1"/>
              </p:cNvSpPr>
              <p:nvPr/>
            </p:nvSpPr>
            <p:spPr bwMode="auto">
              <a:xfrm>
                <a:off x="4776" y="3449"/>
                <a:ext cx="38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4" name="Rectangle 330"/>
              <p:cNvSpPr>
                <a:spLocks noChangeArrowheads="1"/>
              </p:cNvSpPr>
              <p:nvPr/>
            </p:nvSpPr>
            <p:spPr bwMode="auto">
              <a:xfrm>
                <a:off x="4776" y="3406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5" name="Rectangle 331"/>
              <p:cNvSpPr>
                <a:spLocks noChangeArrowheads="1"/>
              </p:cNvSpPr>
              <p:nvPr/>
            </p:nvSpPr>
            <p:spPr bwMode="auto">
              <a:xfrm>
                <a:off x="4776" y="3504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6" name="Rectangle 332"/>
              <p:cNvSpPr>
                <a:spLocks noChangeArrowheads="1"/>
              </p:cNvSpPr>
              <p:nvPr/>
            </p:nvSpPr>
            <p:spPr bwMode="auto">
              <a:xfrm>
                <a:off x="4947" y="3449"/>
                <a:ext cx="38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7" name="Rectangle 333"/>
              <p:cNvSpPr>
                <a:spLocks noChangeArrowheads="1"/>
              </p:cNvSpPr>
              <p:nvPr/>
            </p:nvSpPr>
            <p:spPr bwMode="auto">
              <a:xfrm>
                <a:off x="4923" y="3504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8" name="Freeform 334"/>
              <p:cNvSpPr>
                <a:spLocks/>
              </p:cNvSpPr>
              <p:nvPr/>
            </p:nvSpPr>
            <p:spPr bwMode="auto">
              <a:xfrm>
                <a:off x="5023" y="3074"/>
                <a:ext cx="148" cy="86"/>
              </a:xfrm>
              <a:custGeom>
                <a:avLst/>
                <a:gdLst>
                  <a:gd name="T0" fmla="*/ 48 w 440"/>
                  <a:gd name="T1" fmla="*/ 78 h 102"/>
                  <a:gd name="T2" fmla="*/ 48 w 440"/>
                  <a:gd name="T3" fmla="*/ 70 h 102"/>
                  <a:gd name="T4" fmla="*/ 48 w 440"/>
                  <a:gd name="T5" fmla="*/ 63 h 102"/>
                  <a:gd name="T6" fmla="*/ 47 w 440"/>
                  <a:gd name="T7" fmla="*/ 55 h 102"/>
                  <a:gd name="T8" fmla="*/ 46 w 440"/>
                  <a:gd name="T9" fmla="*/ 49 h 102"/>
                  <a:gd name="T10" fmla="*/ 45 w 440"/>
                  <a:gd name="T11" fmla="*/ 42 h 102"/>
                  <a:gd name="T12" fmla="*/ 44 w 440"/>
                  <a:gd name="T13" fmla="*/ 35 h 102"/>
                  <a:gd name="T14" fmla="*/ 43 w 440"/>
                  <a:gd name="T15" fmla="*/ 29 h 102"/>
                  <a:gd name="T16" fmla="*/ 41 w 440"/>
                  <a:gd name="T17" fmla="*/ 23 h 102"/>
                  <a:gd name="T18" fmla="*/ 39 w 440"/>
                  <a:gd name="T19" fmla="*/ 18 h 102"/>
                  <a:gd name="T20" fmla="*/ 38 w 440"/>
                  <a:gd name="T21" fmla="*/ 14 h 102"/>
                  <a:gd name="T22" fmla="*/ 36 w 440"/>
                  <a:gd name="T23" fmla="*/ 10 h 102"/>
                  <a:gd name="T24" fmla="*/ 34 w 440"/>
                  <a:gd name="T25" fmla="*/ 6 h 102"/>
                  <a:gd name="T26" fmla="*/ 32 w 440"/>
                  <a:gd name="T27" fmla="*/ 3 h 102"/>
                  <a:gd name="T28" fmla="*/ 29 w 440"/>
                  <a:gd name="T29" fmla="*/ 3 h 102"/>
                  <a:gd name="T30" fmla="*/ 27 w 440"/>
                  <a:gd name="T31" fmla="*/ 0 h 102"/>
                  <a:gd name="T32" fmla="*/ 24 w 440"/>
                  <a:gd name="T33" fmla="*/ 0 h 102"/>
                  <a:gd name="T34" fmla="*/ 22 w 440"/>
                  <a:gd name="T35" fmla="*/ 0 h 102"/>
                  <a:gd name="T36" fmla="*/ 19 w 440"/>
                  <a:gd name="T37" fmla="*/ 3 h 102"/>
                  <a:gd name="T38" fmla="*/ 17 w 440"/>
                  <a:gd name="T39" fmla="*/ 3 h 102"/>
                  <a:gd name="T40" fmla="*/ 15 w 440"/>
                  <a:gd name="T41" fmla="*/ 6 h 102"/>
                  <a:gd name="T42" fmla="*/ 13 w 440"/>
                  <a:gd name="T43" fmla="*/ 10 h 102"/>
                  <a:gd name="T44" fmla="*/ 11 w 440"/>
                  <a:gd name="T45" fmla="*/ 14 h 102"/>
                  <a:gd name="T46" fmla="*/ 9 w 440"/>
                  <a:gd name="T47" fmla="*/ 18 h 102"/>
                  <a:gd name="T48" fmla="*/ 7 w 440"/>
                  <a:gd name="T49" fmla="*/ 23 h 102"/>
                  <a:gd name="T50" fmla="*/ 6 w 440"/>
                  <a:gd name="T51" fmla="*/ 29 h 102"/>
                  <a:gd name="T52" fmla="*/ 4 w 440"/>
                  <a:gd name="T53" fmla="*/ 35 h 102"/>
                  <a:gd name="T54" fmla="*/ 3 w 440"/>
                  <a:gd name="T55" fmla="*/ 42 h 102"/>
                  <a:gd name="T56" fmla="*/ 2 w 440"/>
                  <a:gd name="T57" fmla="*/ 49 h 102"/>
                  <a:gd name="T58" fmla="*/ 1 w 440"/>
                  <a:gd name="T59" fmla="*/ 55 h 102"/>
                  <a:gd name="T60" fmla="*/ 0 w 440"/>
                  <a:gd name="T61" fmla="*/ 63 h 102"/>
                  <a:gd name="T62" fmla="*/ 0 w 440"/>
                  <a:gd name="T63" fmla="*/ 70 h 102"/>
                  <a:gd name="T64" fmla="*/ 0 w 440"/>
                  <a:gd name="T65" fmla="*/ 78 h 102"/>
                  <a:gd name="T66" fmla="*/ 48 w 440"/>
                  <a:gd name="T67" fmla="*/ 78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19" name="Freeform 335"/>
              <p:cNvSpPr>
                <a:spLocks/>
              </p:cNvSpPr>
              <p:nvPr/>
            </p:nvSpPr>
            <p:spPr bwMode="auto">
              <a:xfrm>
                <a:off x="4790" y="2504"/>
                <a:ext cx="614" cy="147"/>
              </a:xfrm>
              <a:custGeom>
                <a:avLst/>
                <a:gdLst>
                  <a:gd name="T0" fmla="*/ 100 w 1847"/>
                  <a:gd name="T1" fmla="*/ 50 h 168"/>
                  <a:gd name="T2" fmla="*/ 95 w 1847"/>
                  <a:gd name="T3" fmla="*/ 53 h 168"/>
                  <a:gd name="T4" fmla="*/ 91 w 1847"/>
                  <a:gd name="T5" fmla="*/ 60 h 168"/>
                  <a:gd name="T6" fmla="*/ 87 w 1847"/>
                  <a:gd name="T7" fmla="*/ 68 h 168"/>
                  <a:gd name="T8" fmla="*/ 84 w 1847"/>
                  <a:gd name="T9" fmla="*/ 79 h 168"/>
                  <a:gd name="T10" fmla="*/ 81 w 1847"/>
                  <a:gd name="T11" fmla="*/ 92 h 168"/>
                  <a:gd name="T12" fmla="*/ 79 w 1847"/>
                  <a:gd name="T13" fmla="*/ 105 h 168"/>
                  <a:gd name="T14" fmla="*/ 78 w 1847"/>
                  <a:gd name="T15" fmla="*/ 121 h 168"/>
                  <a:gd name="T16" fmla="*/ 0 w 1847"/>
                  <a:gd name="T17" fmla="*/ 129 h 168"/>
                  <a:gd name="T18" fmla="*/ 1 w 1847"/>
                  <a:gd name="T19" fmla="*/ 88 h 168"/>
                  <a:gd name="T20" fmla="*/ 6 w 1847"/>
                  <a:gd name="T21" fmla="*/ 88 h 168"/>
                  <a:gd name="T22" fmla="*/ 16 w 1847"/>
                  <a:gd name="T23" fmla="*/ 88 h 168"/>
                  <a:gd name="T24" fmla="*/ 28 w 1847"/>
                  <a:gd name="T25" fmla="*/ 88 h 168"/>
                  <a:gd name="T26" fmla="*/ 41 w 1847"/>
                  <a:gd name="T27" fmla="*/ 88 h 168"/>
                  <a:gd name="T28" fmla="*/ 54 w 1847"/>
                  <a:gd name="T29" fmla="*/ 88 h 168"/>
                  <a:gd name="T30" fmla="*/ 65 w 1847"/>
                  <a:gd name="T31" fmla="*/ 88 h 168"/>
                  <a:gd name="T32" fmla="*/ 71 w 1847"/>
                  <a:gd name="T33" fmla="*/ 88 h 168"/>
                  <a:gd name="T34" fmla="*/ 74 w 1847"/>
                  <a:gd name="T35" fmla="*/ 80 h 168"/>
                  <a:gd name="T36" fmla="*/ 76 w 1847"/>
                  <a:gd name="T37" fmla="*/ 64 h 168"/>
                  <a:gd name="T38" fmla="*/ 79 w 1847"/>
                  <a:gd name="T39" fmla="*/ 47 h 168"/>
                  <a:gd name="T40" fmla="*/ 83 w 1847"/>
                  <a:gd name="T41" fmla="*/ 33 h 168"/>
                  <a:gd name="T42" fmla="*/ 86 w 1847"/>
                  <a:gd name="T43" fmla="*/ 21 h 168"/>
                  <a:gd name="T44" fmla="*/ 91 w 1847"/>
                  <a:gd name="T45" fmla="*/ 10 h 168"/>
                  <a:gd name="T46" fmla="*/ 95 w 1847"/>
                  <a:gd name="T47" fmla="*/ 4 h 168"/>
                  <a:gd name="T48" fmla="*/ 100 w 1847"/>
                  <a:gd name="T49" fmla="*/ 1 h 168"/>
                  <a:gd name="T50" fmla="*/ 105 w 1847"/>
                  <a:gd name="T51" fmla="*/ 1 h 168"/>
                  <a:gd name="T52" fmla="*/ 110 w 1847"/>
                  <a:gd name="T53" fmla="*/ 4 h 168"/>
                  <a:gd name="T54" fmla="*/ 114 w 1847"/>
                  <a:gd name="T55" fmla="*/ 10 h 168"/>
                  <a:gd name="T56" fmla="*/ 119 w 1847"/>
                  <a:gd name="T57" fmla="*/ 21 h 168"/>
                  <a:gd name="T58" fmla="*/ 123 w 1847"/>
                  <a:gd name="T59" fmla="*/ 33 h 168"/>
                  <a:gd name="T60" fmla="*/ 126 w 1847"/>
                  <a:gd name="T61" fmla="*/ 47 h 168"/>
                  <a:gd name="T62" fmla="*/ 129 w 1847"/>
                  <a:gd name="T63" fmla="*/ 64 h 168"/>
                  <a:gd name="T64" fmla="*/ 131 w 1847"/>
                  <a:gd name="T65" fmla="*/ 80 h 168"/>
                  <a:gd name="T66" fmla="*/ 134 w 1847"/>
                  <a:gd name="T67" fmla="*/ 88 h 168"/>
                  <a:gd name="T68" fmla="*/ 140 w 1847"/>
                  <a:gd name="T69" fmla="*/ 88 h 168"/>
                  <a:gd name="T70" fmla="*/ 151 w 1847"/>
                  <a:gd name="T71" fmla="*/ 88 h 168"/>
                  <a:gd name="T72" fmla="*/ 163 w 1847"/>
                  <a:gd name="T73" fmla="*/ 88 h 168"/>
                  <a:gd name="T74" fmla="*/ 176 w 1847"/>
                  <a:gd name="T75" fmla="*/ 88 h 168"/>
                  <a:gd name="T76" fmla="*/ 189 w 1847"/>
                  <a:gd name="T77" fmla="*/ 88 h 168"/>
                  <a:gd name="T78" fmla="*/ 198 w 1847"/>
                  <a:gd name="T79" fmla="*/ 88 h 168"/>
                  <a:gd name="T80" fmla="*/ 204 w 1847"/>
                  <a:gd name="T81" fmla="*/ 88 h 168"/>
                  <a:gd name="T82" fmla="*/ 205 w 1847"/>
                  <a:gd name="T83" fmla="*/ 129 h 168"/>
                  <a:gd name="T84" fmla="*/ 127 w 1847"/>
                  <a:gd name="T85" fmla="*/ 121 h 168"/>
                  <a:gd name="T86" fmla="*/ 126 w 1847"/>
                  <a:gd name="T87" fmla="*/ 105 h 168"/>
                  <a:gd name="T88" fmla="*/ 124 w 1847"/>
                  <a:gd name="T89" fmla="*/ 92 h 168"/>
                  <a:gd name="T90" fmla="*/ 121 w 1847"/>
                  <a:gd name="T91" fmla="*/ 79 h 168"/>
                  <a:gd name="T92" fmla="*/ 118 w 1847"/>
                  <a:gd name="T93" fmla="*/ 68 h 168"/>
                  <a:gd name="T94" fmla="*/ 114 w 1847"/>
                  <a:gd name="T95" fmla="*/ 60 h 168"/>
                  <a:gd name="T96" fmla="*/ 110 w 1847"/>
                  <a:gd name="T97" fmla="*/ 53 h 168"/>
                  <a:gd name="T98" fmla="*/ 105 w 1847"/>
                  <a:gd name="T99" fmla="*/ 5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0" name="Rectangle 336"/>
              <p:cNvSpPr>
                <a:spLocks noChangeArrowheads="1"/>
              </p:cNvSpPr>
              <p:nvPr/>
            </p:nvSpPr>
            <p:spPr bwMode="auto">
              <a:xfrm>
                <a:off x="5404" y="2596"/>
                <a:ext cx="29" cy="11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1" name="Rectangle 337"/>
              <p:cNvSpPr>
                <a:spLocks noChangeArrowheads="1"/>
              </p:cNvSpPr>
              <p:nvPr/>
            </p:nvSpPr>
            <p:spPr bwMode="auto">
              <a:xfrm>
                <a:off x="4761" y="2596"/>
                <a:ext cx="29" cy="11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2" name="Rectangle 338"/>
              <p:cNvSpPr>
                <a:spLocks noChangeArrowheads="1"/>
              </p:cNvSpPr>
              <p:nvPr/>
            </p:nvSpPr>
            <p:spPr bwMode="auto">
              <a:xfrm>
                <a:off x="5028" y="3160"/>
                <a:ext cx="138" cy="3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3" name="Rectangle 339"/>
              <p:cNvSpPr>
                <a:spLocks noChangeArrowheads="1"/>
              </p:cNvSpPr>
              <p:nvPr/>
            </p:nvSpPr>
            <p:spPr bwMode="auto">
              <a:xfrm>
                <a:off x="5028" y="3492"/>
                <a:ext cx="138" cy="1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4" name="Rectangle 340"/>
              <p:cNvSpPr>
                <a:spLocks noChangeArrowheads="1"/>
              </p:cNvSpPr>
              <p:nvPr/>
            </p:nvSpPr>
            <p:spPr bwMode="auto">
              <a:xfrm>
                <a:off x="5028" y="3553"/>
                <a:ext cx="138" cy="1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5" name="Rectangle 341"/>
              <p:cNvSpPr>
                <a:spLocks noChangeArrowheads="1"/>
              </p:cNvSpPr>
              <p:nvPr/>
            </p:nvSpPr>
            <p:spPr bwMode="auto">
              <a:xfrm>
                <a:off x="5028" y="3614"/>
                <a:ext cx="138" cy="1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6" name="Rectangle 342"/>
              <p:cNvSpPr>
                <a:spLocks noChangeArrowheads="1"/>
              </p:cNvSpPr>
              <p:nvPr/>
            </p:nvSpPr>
            <p:spPr bwMode="auto">
              <a:xfrm>
                <a:off x="5099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7" name="Rectangle 343"/>
              <p:cNvSpPr>
                <a:spLocks noChangeArrowheads="1"/>
              </p:cNvSpPr>
              <p:nvPr/>
            </p:nvSpPr>
            <p:spPr bwMode="auto">
              <a:xfrm>
                <a:off x="5099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8" name="Rectangle 344"/>
              <p:cNvSpPr>
                <a:spLocks noChangeArrowheads="1"/>
              </p:cNvSpPr>
              <p:nvPr/>
            </p:nvSpPr>
            <p:spPr bwMode="auto">
              <a:xfrm>
                <a:off x="5033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29" name="Rectangle 345"/>
              <p:cNvSpPr>
                <a:spLocks noChangeArrowheads="1"/>
              </p:cNvSpPr>
              <p:nvPr/>
            </p:nvSpPr>
            <p:spPr bwMode="auto">
              <a:xfrm>
                <a:off x="5099" y="3369"/>
                <a:ext cx="62" cy="18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0" name="Rectangle 346"/>
              <p:cNvSpPr>
                <a:spLocks noChangeArrowheads="1"/>
              </p:cNvSpPr>
              <p:nvPr/>
            </p:nvSpPr>
            <p:spPr bwMode="auto">
              <a:xfrm>
                <a:off x="5166" y="3418"/>
                <a:ext cx="38" cy="25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1" name="Rectangle 347"/>
              <p:cNvSpPr>
                <a:spLocks noChangeArrowheads="1"/>
              </p:cNvSpPr>
              <p:nvPr/>
            </p:nvSpPr>
            <p:spPr bwMode="auto">
              <a:xfrm>
                <a:off x="4995" y="3418"/>
                <a:ext cx="33" cy="25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2" name="Rectangle 348"/>
              <p:cNvSpPr>
                <a:spLocks noChangeArrowheads="1"/>
              </p:cNvSpPr>
              <p:nvPr/>
            </p:nvSpPr>
            <p:spPr bwMode="auto">
              <a:xfrm>
                <a:off x="5028" y="3510"/>
                <a:ext cx="138" cy="43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3" name="Rectangle 349"/>
              <p:cNvSpPr>
                <a:spLocks noChangeArrowheads="1"/>
              </p:cNvSpPr>
              <p:nvPr/>
            </p:nvSpPr>
            <p:spPr bwMode="auto">
              <a:xfrm>
                <a:off x="5028" y="3571"/>
                <a:ext cx="138" cy="43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4" name="Rectangle 350"/>
              <p:cNvSpPr>
                <a:spLocks noChangeArrowheads="1"/>
              </p:cNvSpPr>
              <p:nvPr/>
            </p:nvSpPr>
            <p:spPr bwMode="auto">
              <a:xfrm>
                <a:off x="5028" y="3627"/>
                <a:ext cx="138" cy="49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5" name="Rectangle 351"/>
              <p:cNvSpPr>
                <a:spLocks noChangeArrowheads="1"/>
              </p:cNvSpPr>
              <p:nvPr/>
            </p:nvSpPr>
            <p:spPr bwMode="auto">
              <a:xfrm>
                <a:off x="5099" y="3369"/>
                <a:ext cx="62" cy="18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6" name="Rectangle 352"/>
              <p:cNvSpPr>
                <a:spLocks noChangeArrowheads="1"/>
              </p:cNvSpPr>
              <p:nvPr/>
            </p:nvSpPr>
            <p:spPr bwMode="auto">
              <a:xfrm>
                <a:off x="5033" y="3369"/>
                <a:ext cx="62" cy="18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7" name="Rectangle 353"/>
              <p:cNvSpPr>
                <a:spLocks noChangeArrowheads="1"/>
              </p:cNvSpPr>
              <p:nvPr/>
            </p:nvSpPr>
            <p:spPr bwMode="auto">
              <a:xfrm>
                <a:off x="5099" y="3308"/>
                <a:ext cx="14" cy="55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8" name="Rectangle 354"/>
              <p:cNvSpPr>
                <a:spLocks noChangeArrowheads="1"/>
              </p:cNvSpPr>
              <p:nvPr/>
            </p:nvSpPr>
            <p:spPr bwMode="auto">
              <a:xfrm>
                <a:off x="5080" y="3308"/>
                <a:ext cx="14" cy="55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39" name="Rectangle 355"/>
              <p:cNvSpPr>
                <a:spLocks noChangeArrowheads="1"/>
              </p:cNvSpPr>
              <p:nvPr/>
            </p:nvSpPr>
            <p:spPr bwMode="auto">
              <a:xfrm>
                <a:off x="5099" y="3393"/>
                <a:ext cx="62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0" name="Rectangle 356"/>
              <p:cNvSpPr>
                <a:spLocks noChangeArrowheads="1"/>
              </p:cNvSpPr>
              <p:nvPr/>
            </p:nvSpPr>
            <p:spPr bwMode="auto">
              <a:xfrm>
                <a:off x="5033" y="3393"/>
                <a:ext cx="62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1" name="Rectangle 357"/>
              <p:cNvSpPr>
                <a:spLocks noChangeArrowheads="1"/>
              </p:cNvSpPr>
              <p:nvPr/>
            </p:nvSpPr>
            <p:spPr bwMode="auto">
              <a:xfrm>
                <a:off x="5166" y="3547"/>
                <a:ext cx="38" cy="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2" name="Rectangle 358"/>
              <p:cNvSpPr>
                <a:spLocks noChangeArrowheads="1"/>
              </p:cNvSpPr>
              <p:nvPr/>
            </p:nvSpPr>
            <p:spPr bwMode="auto">
              <a:xfrm>
                <a:off x="4995" y="3547"/>
                <a:ext cx="33" cy="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3" name="Rectangle 359"/>
              <p:cNvSpPr>
                <a:spLocks noChangeArrowheads="1"/>
              </p:cNvSpPr>
              <p:nvPr/>
            </p:nvSpPr>
            <p:spPr bwMode="auto">
              <a:xfrm>
                <a:off x="5333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4" name="Rectangle 360"/>
              <p:cNvSpPr>
                <a:spLocks noChangeArrowheads="1"/>
              </p:cNvSpPr>
              <p:nvPr/>
            </p:nvSpPr>
            <p:spPr bwMode="auto">
              <a:xfrm>
                <a:off x="5228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5" name="Rectangle 361"/>
              <p:cNvSpPr>
                <a:spLocks noChangeArrowheads="1"/>
              </p:cNvSpPr>
              <p:nvPr/>
            </p:nvSpPr>
            <p:spPr bwMode="auto">
              <a:xfrm>
                <a:off x="4914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6" name="Rectangle 362"/>
              <p:cNvSpPr>
                <a:spLocks noChangeArrowheads="1"/>
              </p:cNvSpPr>
              <p:nvPr/>
            </p:nvSpPr>
            <p:spPr bwMode="auto">
              <a:xfrm>
                <a:off x="5123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7" name="Rectangle 363"/>
              <p:cNvSpPr>
                <a:spLocks noChangeArrowheads="1"/>
              </p:cNvSpPr>
              <p:nvPr/>
            </p:nvSpPr>
            <p:spPr bwMode="auto">
              <a:xfrm>
                <a:off x="5228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8" name="Rectangle 364"/>
              <p:cNvSpPr>
                <a:spLocks noChangeArrowheads="1"/>
              </p:cNvSpPr>
              <p:nvPr/>
            </p:nvSpPr>
            <p:spPr bwMode="auto">
              <a:xfrm>
                <a:off x="5333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49" name="Rectangle 365"/>
              <p:cNvSpPr>
                <a:spLocks noChangeArrowheads="1"/>
              </p:cNvSpPr>
              <p:nvPr/>
            </p:nvSpPr>
            <p:spPr bwMode="auto">
              <a:xfrm>
                <a:off x="5018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0" name="Rectangle 366"/>
              <p:cNvSpPr>
                <a:spLocks noChangeArrowheads="1"/>
              </p:cNvSpPr>
              <p:nvPr/>
            </p:nvSpPr>
            <p:spPr bwMode="auto">
              <a:xfrm>
                <a:off x="4809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1" name="Rectangle 367"/>
              <p:cNvSpPr>
                <a:spLocks noChangeArrowheads="1"/>
              </p:cNvSpPr>
              <p:nvPr/>
            </p:nvSpPr>
            <p:spPr bwMode="auto">
              <a:xfrm>
                <a:off x="4914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2" name="Rectangle 368"/>
              <p:cNvSpPr>
                <a:spLocks noChangeArrowheads="1"/>
              </p:cNvSpPr>
              <p:nvPr/>
            </p:nvSpPr>
            <p:spPr bwMode="auto">
              <a:xfrm>
                <a:off x="4809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3" name="Freeform 369"/>
              <p:cNvSpPr>
                <a:spLocks/>
              </p:cNvSpPr>
              <p:nvPr/>
            </p:nvSpPr>
            <p:spPr bwMode="auto">
              <a:xfrm>
                <a:off x="5114" y="2718"/>
                <a:ext cx="71" cy="325"/>
              </a:xfrm>
              <a:custGeom>
                <a:avLst/>
                <a:gdLst>
                  <a:gd name="T0" fmla="*/ 21 w 217"/>
                  <a:gd name="T1" fmla="*/ 163 h 373"/>
                  <a:gd name="T2" fmla="*/ 3 w 217"/>
                  <a:gd name="T3" fmla="*/ 163 h 373"/>
                  <a:gd name="T4" fmla="*/ 3 w 217"/>
                  <a:gd name="T5" fmla="*/ 260 h 373"/>
                  <a:gd name="T6" fmla="*/ 21 w 217"/>
                  <a:gd name="T7" fmla="*/ 260 h 373"/>
                  <a:gd name="T8" fmla="*/ 24 w 217"/>
                  <a:gd name="T9" fmla="*/ 281 h 373"/>
                  <a:gd name="T10" fmla="*/ 0 w 217"/>
                  <a:gd name="T11" fmla="*/ 281 h 373"/>
                  <a:gd name="T12" fmla="*/ 0 w 217"/>
                  <a:gd name="T13" fmla="*/ 0 h 373"/>
                  <a:gd name="T14" fmla="*/ 24 w 217"/>
                  <a:gd name="T15" fmla="*/ 0 h 373"/>
                  <a:gd name="T16" fmla="*/ 21 w 217"/>
                  <a:gd name="T17" fmla="*/ 22 h 373"/>
                  <a:gd name="T18" fmla="*/ 3 w 217"/>
                  <a:gd name="T19" fmla="*/ 22 h 373"/>
                  <a:gd name="T20" fmla="*/ 3 w 217"/>
                  <a:gd name="T21" fmla="*/ 129 h 373"/>
                  <a:gd name="T22" fmla="*/ 21 w 217"/>
                  <a:gd name="T23" fmla="*/ 129 h 373"/>
                  <a:gd name="T24" fmla="*/ 21 w 217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4" name="Freeform 370"/>
              <p:cNvSpPr>
                <a:spLocks/>
              </p:cNvSpPr>
              <p:nvPr/>
            </p:nvSpPr>
            <p:spPr bwMode="auto">
              <a:xfrm>
                <a:off x="5176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5" name="Freeform 371"/>
              <p:cNvSpPr>
                <a:spLocks/>
              </p:cNvSpPr>
              <p:nvPr/>
            </p:nvSpPr>
            <p:spPr bwMode="auto">
              <a:xfrm>
                <a:off x="5218" y="2718"/>
                <a:ext cx="71" cy="325"/>
              </a:xfrm>
              <a:custGeom>
                <a:avLst/>
                <a:gdLst>
                  <a:gd name="T0" fmla="*/ 21 w 216"/>
                  <a:gd name="T1" fmla="*/ 163 h 373"/>
                  <a:gd name="T2" fmla="*/ 3 w 216"/>
                  <a:gd name="T3" fmla="*/ 163 h 373"/>
                  <a:gd name="T4" fmla="*/ 3 w 216"/>
                  <a:gd name="T5" fmla="*/ 260 h 373"/>
                  <a:gd name="T6" fmla="*/ 21 w 216"/>
                  <a:gd name="T7" fmla="*/ 260 h 373"/>
                  <a:gd name="T8" fmla="*/ 24 w 216"/>
                  <a:gd name="T9" fmla="*/ 281 h 373"/>
                  <a:gd name="T10" fmla="*/ 0 w 216"/>
                  <a:gd name="T11" fmla="*/ 281 h 373"/>
                  <a:gd name="T12" fmla="*/ 0 w 216"/>
                  <a:gd name="T13" fmla="*/ 0 h 373"/>
                  <a:gd name="T14" fmla="*/ 24 w 216"/>
                  <a:gd name="T15" fmla="*/ 0 h 373"/>
                  <a:gd name="T16" fmla="*/ 21 w 216"/>
                  <a:gd name="T17" fmla="*/ 22 h 373"/>
                  <a:gd name="T18" fmla="*/ 3 w 216"/>
                  <a:gd name="T19" fmla="*/ 22 h 373"/>
                  <a:gd name="T20" fmla="*/ 3 w 216"/>
                  <a:gd name="T21" fmla="*/ 129 h 373"/>
                  <a:gd name="T22" fmla="*/ 21 w 216"/>
                  <a:gd name="T23" fmla="*/ 129 h 373"/>
                  <a:gd name="T24" fmla="*/ 21 w 216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6" name="Freeform 372"/>
              <p:cNvSpPr>
                <a:spLocks/>
              </p:cNvSpPr>
              <p:nvPr/>
            </p:nvSpPr>
            <p:spPr bwMode="auto">
              <a:xfrm>
                <a:off x="5280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7" name="Freeform 373"/>
              <p:cNvSpPr>
                <a:spLocks/>
              </p:cNvSpPr>
              <p:nvPr/>
            </p:nvSpPr>
            <p:spPr bwMode="auto">
              <a:xfrm>
                <a:off x="5323" y="2718"/>
                <a:ext cx="71" cy="325"/>
              </a:xfrm>
              <a:custGeom>
                <a:avLst/>
                <a:gdLst>
                  <a:gd name="T0" fmla="*/ 21 w 217"/>
                  <a:gd name="T1" fmla="*/ 163 h 373"/>
                  <a:gd name="T2" fmla="*/ 3 w 217"/>
                  <a:gd name="T3" fmla="*/ 163 h 373"/>
                  <a:gd name="T4" fmla="*/ 3 w 217"/>
                  <a:gd name="T5" fmla="*/ 260 h 373"/>
                  <a:gd name="T6" fmla="*/ 21 w 217"/>
                  <a:gd name="T7" fmla="*/ 260 h 373"/>
                  <a:gd name="T8" fmla="*/ 24 w 217"/>
                  <a:gd name="T9" fmla="*/ 281 h 373"/>
                  <a:gd name="T10" fmla="*/ 0 w 217"/>
                  <a:gd name="T11" fmla="*/ 281 h 373"/>
                  <a:gd name="T12" fmla="*/ 0 w 217"/>
                  <a:gd name="T13" fmla="*/ 0 h 373"/>
                  <a:gd name="T14" fmla="*/ 24 w 217"/>
                  <a:gd name="T15" fmla="*/ 0 h 373"/>
                  <a:gd name="T16" fmla="*/ 21 w 217"/>
                  <a:gd name="T17" fmla="*/ 22 h 373"/>
                  <a:gd name="T18" fmla="*/ 3 w 217"/>
                  <a:gd name="T19" fmla="*/ 22 h 373"/>
                  <a:gd name="T20" fmla="*/ 3 w 217"/>
                  <a:gd name="T21" fmla="*/ 129 h 373"/>
                  <a:gd name="T22" fmla="*/ 21 w 217"/>
                  <a:gd name="T23" fmla="*/ 129 h 373"/>
                  <a:gd name="T24" fmla="*/ 21 w 217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8" name="Freeform 374"/>
              <p:cNvSpPr>
                <a:spLocks/>
              </p:cNvSpPr>
              <p:nvPr/>
            </p:nvSpPr>
            <p:spPr bwMode="auto">
              <a:xfrm>
                <a:off x="5385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59" name="Freeform 375"/>
              <p:cNvSpPr>
                <a:spLocks/>
              </p:cNvSpPr>
              <p:nvPr/>
            </p:nvSpPr>
            <p:spPr bwMode="auto">
              <a:xfrm>
                <a:off x="5218" y="3136"/>
                <a:ext cx="71" cy="325"/>
              </a:xfrm>
              <a:custGeom>
                <a:avLst/>
                <a:gdLst>
                  <a:gd name="T0" fmla="*/ 21 w 216"/>
                  <a:gd name="T1" fmla="*/ 165 h 372"/>
                  <a:gd name="T2" fmla="*/ 3 w 216"/>
                  <a:gd name="T3" fmla="*/ 165 h 372"/>
                  <a:gd name="T4" fmla="*/ 3 w 216"/>
                  <a:gd name="T5" fmla="*/ 260 h 372"/>
                  <a:gd name="T6" fmla="*/ 21 w 216"/>
                  <a:gd name="T7" fmla="*/ 260 h 372"/>
                  <a:gd name="T8" fmla="*/ 24 w 216"/>
                  <a:gd name="T9" fmla="*/ 282 h 372"/>
                  <a:gd name="T10" fmla="*/ 0 w 216"/>
                  <a:gd name="T11" fmla="*/ 282 h 372"/>
                  <a:gd name="T12" fmla="*/ 0 w 216"/>
                  <a:gd name="T13" fmla="*/ 0 h 372"/>
                  <a:gd name="T14" fmla="*/ 24 w 216"/>
                  <a:gd name="T15" fmla="*/ 0 h 372"/>
                  <a:gd name="T16" fmla="*/ 21 w 216"/>
                  <a:gd name="T17" fmla="*/ 21 h 372"/>
                  <a:gd name="T18" fmla="*/ 3 w 216"/>
                  <a:gd name="T19" fmla="*/ 21 h 372"/>
                  <a:gd name="T20" fmla="*/ 3 w 216"/>
                  <a:gd name="T21" fmla="*/ 130 h 372"/>
                  <a:gd name="T22" fmla="*/ 21 w 216"/>
                  <a:gd name="T23" fmla="*/ 130 h 372"/>
                  <a:gd name="T24" fmla="*/ 21 w 216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60" name="Freeform 376"/>
              <p:cNvSpPr>
                <a:spLocks/>
              </p:cNvSpPr>
              <p:nvPr/>
            </p:nvSpPr>
            <p:spPr bwMode="auto">
              <a:xfrm>
                <a:off x="5280" y="3136"/>
                <a:ext cx="10" cy="325"/>
              </a:xfrm>
              <a:custGeom>
                <a:avLst/>
                <a:gdLst>
                  <a:gd name="T0" fmla="*/ 0 w 29"/>
                  <a:gd name="T1" fmla="*/ 21 h 372"/>
                  <a:gd name="T2" fmla="*/ 0 w 29"/>
                  <a:gd name="T3" fmla="*/ 260 h 372"/>
                  <a:gd name="T4" fmla="*/ 3 w 29"/>
                  <a:gd name="T5" fmla="*/ 282 h 372"/>
                  <a:gd name="T6" fmla="*/ 3 w 29"/>
                  <a:gd name="T7" fmla="*/ 0 h 372"/>
                  <a:gd name="T8" fmla="*/ 0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61" name="Freeform 377"/>
              <p:cNvSpPr>
                <a:spLocks/>
              </p:cNvSpPr>
              <p:nvPr/>
            </p:nvSpPr>
            <p:spPr bwMode="auto">
              <a:xfrm>
                <a:off x="5323" y="3136"/>
                <a:ext cx="71" cy="325"/>
              </a:xfrm>
              <a:custGeom>
                <a:avLst/>
                <a:gdLst>
                  <a:gd name="T0" fmla="*/ 21 w 217"/>
                  <a:gd name="T1" fmla="*/ 165 h 372"/>
                  <a:gd name="T2" fmla="*/ 3 w 217"/>
                  <a:gd name="T3" fmla="*/ 165 h 372"/>
                  <a:gd name="T4" fmla="*/ 3 w 217"/>
                  <a:gd name="T5" fmla="*/ 260 h 372"/>
                  <a:gd name="T6" fmla="*/ 21 w 217"/>
                  <a:gd name="T7" fmla="*/ 260 h 372"/>
                  <a:gd name="T8" fmla="*/ 24 w 217"/>
                  <a:gd name="T9" fmla="*/ 282 h 372"/>
                  <a:gd name="T10" fmla="*/ 0 w 217"/>
                  <a:gd name="T11" fmla="*/ 282 h 372"/>
                  <a:gd name="T12" fmla="*/ 0 w 217"/>
                  <a:gd name="T13" fmla="*/ 0 h 372"/>
                  <a:gd name="T14" fmla="*/ 24 w 217"/>
                  <a:gd name="T15" fmla="*/ 0 h 372"/>
                  <a:gd name="T16" fmla="*/ 21 w 217"/>
                  <a:gd name="T17" fmla="*/ 21 h 372"/>
                  <a:gd name="T18" fmla="*/ 3 w 217"/>
                  <a:gd name="T19" fmla="*/ 21 h 372"/>
                  <a:gd name="T20" fmla="*/ 3 w 217"/>
                  <a:gd name="T21" fmla="*/ 130 h 372"/>
                  <a:gd name="T22" fmla="*/ 21 w 217"/>
                  <a:gd name="T23" fmla="*/ 130 h 372"/>
                  <a:gd name="T24" fmla="*/ 21 w 217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62" name="Freeform 378"/>
              <p:cNvSpPr>
                <a:spLocks/>
              </p:cNvSpPr>
              <p:nvPr/>
            </p:nvSpPr>
            <p:spPr bwMode="auto">
              <a:xfrm>
                <a:off x="5385" y="3136"/>
                <a:ext cx="10" cy="325"/>
              </a:xfrm>
              <a:custGeom>
                <a:avLst/>
                <a:gdLst>
                  <a:gd name="T0" fmla="*/ 0 w 29"/>
                  <a:gd name="T1" fmla="*/ 21 h 372"/>
                  <a:gd name="T2" fmla="*/ 0 w 29"/>
                  <a:gd name="T3" fmla="*/ 260 h 372"/>
                  <a:gd name="T4" fmla="*/ 3 w 29"/>
                  <a:gd name="T5" fmla="*/ 282 h 372"/>
                  <a:gd name="T6" fmla="*/ 3 w 29"/>
                  <a:gd name="T7" fmla="*/ 0 h 372"/>
                  <a:gd name="T8" fmla="*/ 0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63" name="Freeform 379"/>
              <p:cNvSpPr>
                <a:spLocks/>
              </p:cNvSpPr>
              <p:nvPr/>
            </p:nvSpPr>
            <p:spPr bwMode="auto">
              <a:xfrm>
                <a:off x="5009" y="2718"/>
                <a:ext cx="71" cy="325"/>
              </a:xfrm>
              <a:custGeom>
                <a:avLst/>
                <a:gdLst>
                  <a:gd name="T0" fmla="*/ 3 w 215"/>
                  <a:gd name="T1" fmla="*/ 163 h 373"/>
                  <a:gd name="T2" fmla="*/ 21 w 215"/>
                  <a:gd name="T3" fmla="*/ 163 h 373"/>
                  <a:gd name="T4" fmla="*/ 21 w 215"/>
                  <a:gd name="T5" fmla="*/ 260 h 373"/>
                  <a:gd name="T6" fmla="*/ 3 w 215"/>
                  <a:gd name="T7" fmla="*/ 260 h 373"/>
                  <a:gd name="T8" fmla="*/ 0 w 215"/>
                  <a:gd name="T9" fmla="*/ 281 h 373"/>
                  <a:gd name="T10" fmla="*/ 24 w 215"/>
                  <a:gd name="T11" fmla="*/ 281 h 373"/>
                  <a:gd name="T12" fmla="*/ 24 w 215"/>
                  <a:gd name="T13" fmla="*/ 0 h 373"/>
                  <a:gd name="T14" fmla="*/ 0 w 215"/>
                  <a:gd name="T15" fmla="*/ 0 h 373"/>
                  <a:gd name="T16" fmla="*/ 3 w 215"/>
                  <a:gd name="T17" fmla="*/ 22 h 373"/>
                  <a:gd name="T18" fmla="*/ 21 w 215"/>
                  <a:gd name="T19" fmla="*/ 22 h 373"/>
                  <a:gd name="T20" fmla="*/ 21 w 215"/>
                  <a:gd name="T21" fmla="*/ 129 h 373"/>
                  <a:gd name="T22" fmla="*/ 3 w 215"/>
                  <a:gd name="T23" fmla="*/ 129 h 373"/>
                  <a:gd name="T24" fmla="*/ 3 w 215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64" name="Freeform 380"/>
              <p:cNvSpPr>
                <a:spLocks/>
              </p:cNvSpPr>
              <p:nvPr/>
            </p:nvSpPr>
            <p:spPr bwMode="auto">
              <a:xfrm>
                <a:off x="5009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65" name="Freeform 381"/>
              <p:cNvSpPr>
                <a:spLocks/>
              </p:cNvSpPr>
              <p:nvPr/>
            </p:nvSpPr>
            <p:spPr bwMode="auto">
              <a:xfrm>
                <a:off x="4904" y="2718"/>
                <a:ext cx="71" cy="325"/>
              </a:xfrm>
              <a:custGeom>
                <a:avLst/>
                <a:gdLst>
                  <a:gd name="T0" fmla="*/ 3 w 216"/>
                  <a:gd name="T1" fmla="*/ 163 h 373"/>
                  <a:gd name="T2" fmla="*/ 20 w 216"/>
                  <a:gd name="T3" fmla="*/ 163 h 373"/>
                  <a:gd name="T4" fmla="*/ 20 w 216"/>
                  <a:gd name="T5" fmla="*/ 260 h 373"/>
                  <a:gd name="T6" fmla="*/ 3 w 216"/>
                  <a:gd name="T7" fmla="*/ 260 h 373"/>
                  <a:gd name="T8" fmla="*/ 0 w 216"/>
                  <a:gd name="T9" fmla="*/ 281 h 373"/>
                  <a:gd name="T10" fmla="*/ 23 w 216"/>
                  <a:gd name="T11" fmla="*/ 281 h 373"/>
                  <a:gd name="T12" fmla="*/ 23 w 216"/>
                  <a:gd name="T13" fmla="*/ 0 h 373"/>
                  <a:gd name="T14" fmla="*/ 0 w 216"/>
                  <a:gd name="T15" fmla="*/ 0 h 373"/>
                  <a:gd name="T16" fmla="*/ 3 w 216"/>
                  <a:gd name="T17" fmla="*/ 22 h 373"/>
                  <a:gd name="T18" fmla="*/ 20 w 216"/>
                  <a:gd name="T19" fmla="*/ 22 h 373"/>
                  <a:gd name="T20" fmla="*/ 20 w 216"/>
                  <a:gd name="T21" fmla="*/ 129 h 373"/>
                  <a:gd name="T22" fmla="*/ 3 w 216"/>
                  <a:gd name="T23" fmla="*/ 129 h 373"/>
                  <a:gd name="T24" fmla="*/ 3 w 216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66" name="Freeform 382"/>
              <p:cNvSpPr>
                <a:spLocks/>
              </p:cNvSpPr>
              <p:nvPr/>
            </p:nvSpPr>
            <p:spPr bwMode="auto">
              <a:xfrm>
                <a:off x="4904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67" name="Freeform 383"/>
              <p:cNvSpPr>
                <a:spLocks/>
              </p:cNvSpPr>
              <p:nvPr/>
            </p:nvSpPr>
            <p:spPr bwMode="auto">
              <a:xfrm>
                <a:off x="4799" y="2718"/>
                <a:ext cx="71" cy="325"/>
              </a:xfrm>
              <a:custGeom>
                <a:avLst/>
                <a:gdLst>
                  <a:gd name="T0" fmla="*/ 3 w 215"/>
                  <a:gd name="T1" fmla="*/ 163 h 373"/>
                  <a:gd name="T2" fmla="*/ 21 w 215"/>
                  <a:gd name="T3" fmla="*/ 163 h 373"/>
                  <a:gd name="T4" fmla="*/ 21 w 215"/>
                  <a:gd name="T5" fmla="*/ 260 h 373"/>
                  <a:gd name="T6" fmla="*/ 3 w 215"/>
                  <a:gd name="T7" fmla="*/ 260 h 373"/>
                  <a:gd name="T8" fmla="*/ 0 w 215"/>
                  <a:gd name="T9" fmla="*/ 281 h 373"/>
                  <a:gd name="T10" fmla="*/ 24 w 215"/>
                  <a:gd name="T11" fmla="*/ 281 h 373"/>
                  <a:gd name="T12" fmla="*/ 24 w 215"/>
                  <a:gd name="T13" fmla="*/ 0 h 373"/>
                  <a:gd name="T14" fmla="*/ 0 w 215"/>
                  <a:gd name="T15" fmla="*/ 0 h 373"/>
                  <a:gd name="T16" fmla="*/ 3 w 215"/>
                  <a:gd name="T17" fmla="*/ 22 h 373"/>
                  <a:gd name="T18" fmla="*/ 21 w 215"/>
                  <a:gd name="T19" fmla="*/ 22 h 373"/>
                  <a:gd name="T20" fmla="*/ 21 w 215"/>
                  <a:gd name="T21" fmla="*/ 129 h 373"/>
                  <a:gd name="T22" fmla="*/ 3 w 215"/>
                  <a:gd name="T23" fmla="*/ 129 h 373"/>
                  <a:gd name="T24" fmla="*/ 3 w 215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68" name="Freeform 384"/>
              <p:cNvSpPr>
                <a:spLocks/>
              </p:cNvSpPr>
              <p:nvPr/>
            </p:nvSpPr>
            <p:spPr bwMode="auto">
              <a:xfrm>
                <a:off x="4799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69" name="Freeform 386"/>
              <p:cNvSpPr>
                <a:spLocks/>
              </p:cNvSpPr>
              <p:nvPr/>
            </p:nvSpPr>
            <p:spPr bwMode="auto">
              <a:xfrm>
                <a:off x="4904" y="3136"/>
                <a:ext cx="10" cy="325"/>
              </a:xfrm>
              <a:custGeom>
                <a:avLst/>
                <a:gdLst>
                  <a:gd name="T0" fmla="*/ 3 w 29"/>
                  <a:gd name="T1" fmla="*/ 21 h 372"/>
                  <a:gd name="T2" fmla="*/ 3 w 29"/>
                  <a:gd name="T3" fmla="*/ 260 h 372"/>
                  <a:gd name="T4" fmla="*/ 0 w 29"/>
                  <a:gd name="T5" fmla="*/ 282 h 372"/>
                  <a:gd name="T6" fmla="*/ 0 w 29"/>
                  <a:gd name="T7" fmla="*/ 0 h 372"/>
                  <a:gd name="T8" fmla="*/ 3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70" name="Freeform 387"/>
              <p:cNvSpPr>
                <a:spLocks/>
              </p:cNvSpPr>
              <p:nvPr/>
            </p:nvSpPr>
            <p:spPr bwMode="auto">
              <a:xfrm>
                <a:off x="4799" y="3136"/>
                <a:ext cx="71" cy="325"/>
              </a:xfrm>
              <a:custGeom>
                <a:avLst/>
                <a:gdLst>
                  <a:gd name="T0" fmla="*/ 3 w 215"/>
                  <a:gd name="T1" fmla="*/ 165 h 372"/>
                  <a:gd name="T2" fmla="*/ 21 w 215"/>
                  <a:gd name="T3" fmla="*/ 165 h 372"/>
                  <a:gd name="T4" fmla="*/ 21 w 215"/>
                  <a:gd name="T5" fmla="*/ 260 h 372"/>
                  <a:gd name="T6" fmla="*/ 3 w 215"/>
                  <a:gd name="T7" fmla="*/ 260 h 372"/>
                  <a:gd name="T8" fmla="*/ 0 w 215"/>
                  <a:gd name="T9" fmla="*/ 282 h 372"/>
                  <a:gd name="T10" fmla="*/ 24 w 215"/>
                  <a:gd name="T11" fmla="*/ 282 h 372"/>
                  <a:gd name="T12" fmla="*/ 24 w 215"/>
                  <a:gd name="T13" fmla="*/ 0 h 372"/>
                  <a:gd name="T14" fmla="*/ 0 w 215"/>
                  <a:gd name="T15" fmla="*/ 0 h 372"/>
                  <a:gd name="T16" fmla="*/ 3 w 215"/>
                  <a:gd name="T17" fmla="*/ 21 h 372"/>
                  <a:gd name="T18" fmla="*/ 21 w 215"/>
                  <a:gd name="T19" fmla="*/ 21 h 372"/>
                  <a:gd name="T20" fmla="*/ 21 w 215"/>
                  <a:gd name="T21" fmla="*/ 130 h 372"/>
                  <a:gd name="T22" fmla="*/ 3 w 215"/>
                  <a:gd name="T23" fmla="*/ 130 h 372"/>
                  <a:gd name="T24" fmla="*/ 3 w 215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71" name="Freeform 388"/>
              <p:cNvSpPr>
                <a:spLocks/>
              </p:cNvSpPr>
              <p:nvPr/>
            </p:nvSpPr>
            <p:spPr bwMode="auto">
              <a:xfrm>
                <a:off x="4799" y="3136"/>
                <a:ext cx="10" cy="325"/>
              </a:xfrm>
              <a:custGeom>
                <a:avLst/>
                <a:gdLst>
                  <a:gd name="T0" fmla="*/ 3 w 29"/>
                  <a:gd name="T1" fmla="*/ 21 h 372"/>
                  <a:gd name="T2" fmla="*/ 3 w 29"/>
                  <a:gd name="T3" fmla="*/ 260 h 372"/>
                  <a:gd name="T4" fmla="*/ 0 w 29"/>
                  <a:gd name="T5" fmla="*/ 282 h 372"/>
                  <a:gd name="T6" fmla="*/ 0 w 29"/>
                  <a:gd name="T7" fmla="*/ 0 h 372"/>
                  <a:gd name="T8" fmla="*/ 3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72" name="Rectangle 389"/>
              <p:cNvSpPr>
                <a:spLocks noChangeArrowheads="1"/>
              </p:cNvSpPr>
              <p:nvPr/>
            </p:nvSpPr>
            <p:spPr bwMode="auto">
              <a:xfrm>
                <a:off x="5114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73" name="Rectangle 390"/>
              <p:cNvSpPr>
                <a:spLocks noChangeArrowheads="1"/>
              </p:cNvSpPr>
              <p:nvPr/>
            </p:nvSpPr>
            <p:spPr bwMode="auto">
              <a:xfrm>
                <a:off x="5218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74" name="Rectangle 391"/>
              <p:cNvSpPr>
                <a:spLocks noChangeArrowheads="1"/>
              </p:cNvSpPr>
              <p:nvPr/>
            </p:nvSpPr>
            <p:spPr bwMode="auto">
              <a:xfrm>
                <a:off x="5323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75" name="Rectangle 392"/>
              <p:cNvSpPr>
                <a:spLocks noChangeArrowheads="1"/>
              </p:cNvSpPr>
              <p:nvPr/>
            </p:nvSpPr>
            <p:spPr bwMode="auto">
              <a:xfrm>
                <a:off x="5009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76" name="Rectangle 393"/>
              <p:cNvSpPr>
                <a:spLocks noChangeArrowheads="1"/>
              </p:cNvSpPr>
              <p:nvPr/>
            </p:nvSpPr>
            <p:spPr bwMode="auto">
              <a:xfrm>
                <a:off x="4904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77" name="Rectangle 394"/>
              <p:cNvSpPr>
                <a:spLocks noChangeArrowheads="1"/>
              </p:cNvSpPr>
              <p:nvPr/>
            </p:nvSpPr>
            <p:spPr bwMode="auto">
              <a:xfrm>
                <a:off x="4799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  <p:sp>
            <p:nvSpPr>
              <p:cNvPr id="278" name="Freeform 395"/>
              <p:cNvSpPr>
                <a:spLocks/>
              </p:cNvSpPr>
              <p:nvPr/>
            </p:nvSpPr>
            <p:spPr bwMode="auto">
              <a:xfrm>
                <a:off x="4985" y="2731"/>
                <a:ext cx="14" cy="43"/>
              </a:xfrm>
              <a:custGeom>
                <a:avLst/>
                <a:gdLst>
                  <a:gd name="T0" fmla="*/ 2 w 37"/>
                  <a:gd name="T1" fmla="*/ 36 h 38"/>
                  <a:gd name="T2" fmla="*/ 3 w 37"/>
                  <a:gd name="T3" fmla="*/ 34 h 38"/>
                  <a:gd name="T4" fmla="*/ 3 w 37"/>
                  <a:gd name="T5" fmla="*/ 30 h 38"/>
                  <a:gd name="T6" fmla="*/ 4 w 37"/>
                  <a:gd name="T7" fmla="*/ 23 h 38"/>
                  <a:gd name="T8" fmla="*/ 4 w 37"/>
                  <a:gd name="T9" fmla="*/ 19 h 38"/>
                  <a:gd name="T10" fmla="*/ 4 w 37"/>
                  <a:gd name="T11" fmla="*/ 12 h 38"/>
                  <a:gd name="T12" fmla="*/ 3 w 37"/>
                  <a:gd name="T13" fmla="*/ 5 h 38"/>
                  <a:gd name="T14" fmla="*/ 3 w 37"/>
                  <a:gd name="T15" fmla="*/ 1 h 38"/>
                  <a:gd name="T16" fmla="*/ 2 w 37"/>
                  <a:gd name="T17" fmla="*/ 0 h 38"/>
                  <a:gd name="T18" fmla="*/ 1 w 37"/>
                  <a:gd name="T19" fmla="*/ 1 h 38"/>
                  <a:gd name="T20" fmla="*/ 1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23 h 38"/>
                  <a:gd name="T28" fmla="*/ 1 w 37"/>
                  <a:gd name="T29" fmla="*/ 30 h 38"/>
                  <a:gd name="T30" fmla="*/ 1 w 37"/>
                  <a:gd name="T31" fmla="*/ 34 h 38"/>
                  <a:gd name="T32" fmla="*/ 2 w 37"/>
                  <a:gd name="T33" fmla="*/ 36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  <a:cs typeface="+mn-cs"/>
                </a:endParaRPr>
              </a:p>
            </p:txBody>
          </p:sp>
        </p:grpSp>
        <p:sp>
          <p:nvSpPr>
            <p:cNvPr id="42012" name="Text Box 97"/>
            <p:cNvSpPr txBox="1">
              <a:spLocks noChangeArrowheads="1"/>
            </p:cNvSpPr>
            <p:nvPr/>
          </p:nvSpPr>
          <p:spPr bwMode="auto">
            <a:xfrm>
              <a:off x="10027629" y="4908696"/>
              <a:ext cx="1995119" cy="4399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социально-значимые объекты</a:t>
              </a:r>
            </a:p>
          </p:txBody>
        </p:sp>
        <p:sp>
          <p:nvSpPr>
            <p:cNvPr id="156" name="Line 281"/>
            <p:cNvSpPr>
              <a:spLocks noChangeShapeType="1"/>
            </p:cNvSpPr>
            <p:nvPr/>
          </p:nvSpPr>
          <p:spPr bwMode="auto">
            <a:xfrm>
              <a:off x="9640496" y="4103199"/>
              <a:ext cx="0" cy="35085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503052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+mn-cs"/>
              </a:endParaRPr>
            </a:p>
          </p:txBody>
        </p:sp>
        <p:sp>
          <p:nvSpPr>
            <p:cNvPr id="157" name="Freeform 285"/>
            <p:cNvSpPr>
              <a:spLocks/>
            </p:cNvSpPr>
            <p:nvPr/>
          </p:nvSpPr>
          <p:spPr bwMode="auto">
            <a:xfrm>
              <a:off x="9637473" y="4080803"/>
              <a:ext cx="266033" cy="26724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503052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/>
                <a:cs typeface="+mn-cs"/>
              </a:endParaRPr>
            </a:p>
          </p:txBody>
        </p:sp>
        <p:sp>
          <p:nvSpPr>
            <p:cNvPr id="42015" name="Text Box 97"/>
            <p:cNvSpPr txBox="1">
              <a:spLocks noChangeArrowheads="1"/>
            </p:cNvSpPr>
            <p:nvPr/>
          </p:nvSpPr>
          <p:spPr bwMode="auto">
            <a:xfrm>
              <a:off x="10015522" y="4085071"/>
              <a:ext cx="1882973" cy="2807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СиС МЧС</a:t>
              </a:r>
            </a:p>
          </p:txBody>
        </p:sp>
        <p:sp>
          <p:nvSpPr>
            <p:cNvPr id="42016" name="Text Box 97"/>
            <p:cNvSpPr txBox="1">
              <a:spLocks noChangeArrowheads="1"/>
            </p:cNvSpPr>
            <p:nvPr/>
          </p:nvSpPr>
          <p:spPr bwMode="auto">
            <a:xfrm>
              <a:off x="10044748" y="4516756"/>
              <a:ext cx="1853747" cy="2807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МНИСС ГЛОНАС</a:t>
              </a:r>
            </a:p>
          </p:txBody>
        </p:sp>
        <p:grpSp>
          <p:nvGrpSpPr>
            <p:cNvPr id="42017" name="Группа 159"/>
            <p:cNvGrpSpPr>
              <a:grpSpLocks/>
            </p:cNvGrpSpPr>
            <p:nvPr/>
          </p:nvGrpSpPr>
          <p:grpSpPr bwMode="auto">
            <a:xfrm>
              <a:off x="9605787" y="4494394"/>
              <a:ext cx="184913" cy="292490"/>
              <a:chOff x="2569102" y="4634930"/>
              <a:chExt cx="200292" cy="232563"/>
            </a:xfrm>
          </p:grpSpPr>
          <p:sp>
            <p:nvSpPr>
              <p:cNvPr id="166" name="Скругленный прямоугольник 165"/>
              <p:cNvSpPr/>
              <p:nvPr/>
            </p:nvSpPr>
            <p:spPr>
              <a:xfrm>
                <a:off x="2569041" y="4707322"/>
                <a:ext cx="199746" cy="109215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67" name="Овал 166"/>
              <p:cNvSpPr/>
              <p:nvPr/>
            </p:nvSpPr>
            <p:spPr>
              <a:xfrm>
                <a:off x="2593600" y="4744123"/>
                <a:ext cx="45843" cy="5816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68" name="Овал 167"/>
              <p:cNvSpPr/>
              <p:nvPr/>
            </p:nvSpPr>
            <p:spPr>
              <a:xfrm>
                <a:off x="2698385" y="4744123"/>
                <a:ext cx="45843" cy="5816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95" name="Скругленный прямоугольник 194"/>
              <p:cNvSpPr/>
              <p:nvPr/>
            </p:nvSpPr>
            <p:spPr>
              <a:xfrm>
                <a:off x="2593600" y="4821285"/>
                <a:ext cx="45843" cy="46298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96" name="Скругленный прямоугольник 195"/>
              <p:cNvSpPr/>
              <p:nvPr/>
            </p:nvSpPr>
            <p:spPr>
              <a:xfrm>
                <a:off x="2693473" y="4821285"/>
                <a:ext cx="45843" cy="46298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97" name="Скругленный прямоугольник 196"/>
              <p:cNvSpPr/>
              <p:nvPr/>
            </p:nvSpPr>
            <p:spPr>
              <a:xfrm>
                <a:off x="2595237" y="4634908"/>
                <a:ext cx="145716" cy="80724"/>
              </a:xfrm>
              <a:prstGeom prst="roundRect">
                <a:avLst>
                  <a:gd name="adj" fmla="val 3069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198" name="Скругленный прямоугольник 197"/>
              <p:cNvSpPr/>
              <p:nvPr/>
            </p:nvSpPr>
            <p:spPr>
              <a:xfrm>
                <a:off x="2606698" y="4644405"/>
                <a:ext cx="122795" cy="68853"/>
              </a:xfrm>
              <a:prstGeom prst="roundRect">
                <a:avLst>
                  <a:gd name="adj" fmla="val 306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24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2018" name="Text Box 97"/>
            <p:cNvSpPr txBox="1">
              <a:spLocks noChangeArrowheads="1"/>
            </p:cNvSpPr>
            <p:nvPr/>
          </p:nvSpPr>
          <p:spPr bwMode="auto">
            <a:xfrm>
              <a:off x="10083701" y="5590579"/>
              <a:ext cx="2008195" cy="2607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6937" tIns="53471" rIns="106937" bIns="53471">
              <a:spAutoFit/>
            </a:bodyPr>
            <a:lstStyle>
              <a:lvl1pPr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объездная дорога</a:t>
              </a:r>
            </a:p>
          </p:txBody>
        </p:sp>
        <p:sp>
          <p:nvSpPr>
            <p:cNvPr id="162" name="Овал 161"/>
            <p:cNvSpPr>
              <a:spLocks noChangeArrowheads="1"/>
            </p:cNvSpPr>
            <p:nvPr/>
          </p:nvSpPr>
          <p:spPr bwMode="auto">
            <a:xfrm rot="5238055">
              <a:off x="9612444" y="6625679"/>
              <a:ext cx="107497" cy="114878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107524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dirty="0">
                <a:solidFill>
                  <a:srgbClr val="FFFFFF"/>
                </a:solidFill>
                <a:latin typeface="Calibri"/>
                <a:cs typeface="+mn-cs"/>
              </a:endParaRPr>
            </a:p>
          </p:txBody>
        </p:sp>
        <p:sp>
          <p:nvSpPr>
            <p:cNvPr id="42020" name="Text Box 97"/>
            <p:cNvSpPr txBox="1">
              <a:spLocks noChangeArrowheads="1"/>
            </p:cNvSpPr>
            <p:nvPr/>
          </p:nvSpPr>
          <p:spPr bwMode="auto">
            <a:xfrm>
              <a:off x="10093861" y="6546764"/>
              <a:ext cx="1809345" cy="25034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</a:rPr>
                <a:t>- </a:t>
              </a:r>
              <a:r>
                <a:rPr lang="ru-RU" altLang="ru-RU" sz="1100">
                  <a:solidFill>
                    <a:srgbClr val="000000"/>
                  </a:solidFill>
                </a:rPr>
                <a:t>Населенный</a:t>
              </a:r>
              <a:r>
                <a:rPr lang="ru-RU" altLang="ru-RU" sz="800">
                  <a:solidFill>
                    <a:srgbClr val="000000"/>
                  </a:solidFill>
                </a:rPr>
                <a:t> </a:t>
              </a:r>
              <a:r>
                <a:rPr lang="ru-RU" altLang="ru-RU" sz="1100">
                  <a:solidFill>
                    <a:srgbClr val="000000"/>
                  </a:solidFill>
                </a:rPr>
                <a:t>пункт</a:t>
              </a:r>
              <a:endParaRPr lang="ru-RU" altLang="ru-RU" sz="800">
                <a:solidFill>
                  <a:srgbClr val="000000"/>
                </a:solidFill>
              </a:endParaRPr>
            </a:p>
          </p:txBody>
        </p:sp>
        <p:sp>
          <p:nvSpPr>
            <p:cNvPr id="164" name="Полилиния 163"/>
            <p:cNvSpPr/>
            <p:nvPr/>
          </p:nvSpPr>
          <p:spPr>
            <a:xfrm>
              <a:off x="9546780" y="6196397"/>
              <a:ext cx="259987" cy="9555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107524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dirty="0">
                <a:solidFill>
                  <a:srgbClr val="000000"/>
                </a:solidFill>
              </a:endParaRPr>
            </a:p>
          </p:txBody>
        </p:sp>
        <p:sp>
          <p:nvSpPr>
            <p:cNvPr id="42022" name="Text Box 97"/>
            <p:cNvSpPr txBox="1">
              <a:spLocks noChangeArrowheads="1"/>
            </p:cNvSpPr>
            <p:nvPr/>
          </p:nvSpPr>
          <p:spPr bwMode="auto">
            <a:xfrm>
              <a:off x="10123714" y="5970865"/>
              <a:ext cx="2202810" cy="737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</p:grpSp>
      <p:sp>
        <p:nvSpPr>
          <p:cNvPr id="132" name="Прямоугольник 131"/>
          <p:cNvSpPr/>
          <p:nvPr/>
        </p:nvSpPr>
        <p:spPr>
          <a:xfrm>
            <a:off x="-22225" y="914400"/>
            <a:ext cx="3514726" cy="48260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90" tIns="53745" rIns="107490" bIns="53745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pic>
        <p:nvPicPr>
          <p:cNvPr id="131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088" y="1382409"/>
            <a:ext cx="3492500" cy="25922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08732677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2224" y="838201"/>
            <a:ext cx="12823825" cy="8762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" name="TextBox 63"/>
          <p:cNvSpPr txBox="1"/>
          <p:nvPr/>
        </p:nvSpPr>
        <p:spPr>
          <a:xfrm>
            <a:off x="6133932" y="5405439"/>
            <a:ext cx="487702" cy="2748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4011" tIns="37011" rIns="74011" bIns="37011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dirty="0"/>
              <a:t>М-7 </a:t>
            </a:r>
          </a:p>
        </p:txBody>
      </p:sp>
      <p:sp>
        <p:nvSpPr>
          <p:cNvPr id="65" name="Прямоугольник 64"/>
          <p:cNvSpPr/>
          <p:nvPr/>
        </p:nvSpPr>
        <p:spPr>
          <a:xfrm>
            <a:off x="3492501" y="8855204"/>
            <a:ext cx="1925337" cy="485518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84583" tIns="42291" rIns="84583" bIns="42291" anchor="ctr" anchorCtr="1">
            <a:spAutoFit/>
          </a:bodyPr>
          <a:lstStyle/>
          <a:p>
            <a:pPr defTabSz="107410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07410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 км</a:t>
            </a:r>
          </a:p>
        </p:txBody>
      </p:sp>
      <p:grpSp>
        <p:nvGrpSpPr>
          <p:cNvPr id="40965" name="Group 316"/>
          <p:cNvGrpSpPr>
            <a:grpSpLocks/>
          </p:cNvGrpSpPr>
          <p:nvPr/>
        </p:nvGrpSpPr>
        <p:grpSpPr bwMode="auto">
          <a:xfrm>
            <a:off x="6034089" y="2128838"/>
            <a:ext cx="254001" cy="269875"/>
            <a:chOff x="4727" y="2506"/>
            <a:chExt cx="706" cy="1172"/>
          </a:xfrm>
        </p:grpSpPr>
        <p:sp>
          <p:nvSpPr>
            <p:cNvPr id="319" name="Freeform 317"/>
            <p:cNvSpPr>
              <a:spLocks/>
            </p:cNvSpPr>
            <p:nvPr/>
          </p:nvSpPr>
          <p:spPr bwMode="auto">
            <a:xfrm>
              <a:off x="4727" y="3561"/>
              <a:ext cx="44" cy="117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20" name="Freeform 318"/>
            <p:cNvSpPr>
              <a:spLocks/>
            </p:cNvSpPr>
            <p:nvPr/>
          </p:nvSpPr>
          <p:spPr bwMode="auto">
            <a:xfrm>
              <a:off x="4771" y="2561"/>
              <a:ext cx="649" cy="1117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21" name="Rectangle 319"/>
            <p:cNvSpPr>
              <a:spLocks noChangeArrowheads="1"/>
            </p:cNvSpPr>
            <p:nvPr/>
          </p:nvSpPr>
          <p:spPr bwMode="auto">
            <a:xfrm>
              <a:off x="5186" y="3085"/>
              <a:ext cx="44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22" name="Rectangle 320"/>
            <p:cNvSpPr>
              <a:spLocks noChangeArrowheads="1"/>
            </p:cNvSpPr>
            <p:nvPr/>
          </p:nvSpPr>
          <p:spPr bwMode="auto">
            <a:xfrm>
              <a:off x="5168" y="3133"/>
              <a:ext cx="40" cy="4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23" name="Rectangle 321"/>
            <p:cNvSpPr>
              <a:spLocks noChangeArrowheads="1"/>
            </p:cNvSpPr>
            <p:nvPr/>
          </p:nvSpPr>
          <p:spPr bwMode="auto">
            <a:xfrm>
              <a:off x="5305" y="3037"/>
              <a:ext cx="44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24" name="Rectangle 322"/>
            <p:cNvSpPr>
              <a:spLocks noChangeArrowheads="1"/>
            </p:cNvSpPr>
            <p:nvPr/>
          </p:nvSpPr>
          <p:spPr bwMode="auto">
            <a:xfrm>
              <a:off x="5287" y="3085"/>
              <a:ext cx="40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25" name="Rectangle 323"/>
            <p:cNvSpPr>
              <a:spLocks noChangeArrowheads="1"/>
            </p:cNvSpPr>
            <p:nvPr/>
          </p:nvSpPr>
          <p:spPr bwMode="auto">
            <a:xfrm>
              <a:off x="5287" y="2989"/>
              <a:ext cx="40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26" name="Rectangle 324"/>
            <p:cNvSpPr>
              <a:spLocks noChangeArrowheads="1"/>
            </p:cNvSpPr>
            <p:nvPr/>
          </p:nvSpPr>
          <p:spPr bwMode="auto">
            <a:xfrm>
              <a:off x="4771" y="3078"/>
              <a:ext cx="40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27" name="Rectangle 325"/>
            <p:cNvSpPr>
              <a:spLocks noChangeArrowheads="1"/>
            </p:cNvSpPr>
            <p:nvPr/>
          </p:nvSpPr>
          <p:spPr bwMode="auto">
            <a:xfrm>
              <a:off x="4771" y="3023"/>
              <a:ext cx="22" cy="4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28" name="Rectangle 326"/>
            <p:cNvSpPr>
              <a:spLocks noChangeArrowheads="1"/>
            </p:cNvSpPr>
            <p:nvPr/>
          </p:nvSpPr>
          <p:spPr bwMode="auto">
            <a:xfrm>
              <a:off x="4771" y="3120"/>
              <a:ext cx="22" cy="48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29" name="Rectangle 327"/>
            <p:cNvSpPr>
              <a:spLocks noChangeArrowheads="1"/>
            </p:cNvSpPr>
            <p:nvPr/>
          </p:nvSpPr>
          <p:spPr bwMode="auto">
            <a:xfrm>
              <a:off x="4948" y="3078"/>
              <a:ext cx="40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30" name="Rectangle 328"/>
            <p:cNvSpPr>
              <a:spLocks noChangeArrowheads="1"/>
            </p:cNvSpPr>
            <p:nvPr/>
          </p:nvSpPr>
          <p:spPr bwMode="auto">
            <a:xfrm>
              <a:off x="4926" y="3120"/>
              <a:ext cx="40" cy="48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31" name="Rectangle 329"/>
            <p:cNvSpPr>
              <a:spLocks noChangeArrowheads="1"/>
            </p:cNvSpPr>
            <p:nvPr/>
          </p:nvSpPr>
          <p:spPr bwMode="auto">
            <a:xfrm>
              <a:off x="4771" y="3450"/>
              <a:ext cx="40" cy="4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32" name="Rectangle 330"/>
            <p:cNvSpPr>
              <a:spLocks noChangeArrowheads="1"/>
            </p:cNvSpPr>
            <p:nvPr/>
          </p:nvSpPr>
          <p:spPr bwMode="auto">
            <a:xfrm>
              <a:off x="4771" y="3409"/>
              <a:ext cx="22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33" name="Rectangle 331"/>
            <p:cNvSpPr>
              <a:spLocks noChangeArrowheads="1"/>
            </p:cNvSpPr>
            <p:nvPr/>
          </p:nvSpPr>
          <p:spPr bwMode="auto">
            <a:xfrm>
              <a:off x="4771" y="3506"/>
              <a:ext cx="22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34" name="Rectangle 332"/>
            <p:cNvSpPr>
              <a:spLocks noChangeArrowheads="1"/>
            </p:cNvSpPr>
            <p:nvPr/>
          </p:nvSpPr>
          <p:spPr bwMode="auto">
            <a:xfrm>
              <a:off x="4948" y="3450"/>
              <a:ext cx="40" cy="4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35" name="Rectangle 333"/>
            <p:cNvSpPr>
              <a:spLocks noChangeArrowheads="1"/>
            </p:cNvSpPr>
            <p:nvPr/>
          </p:nvSpPr>
          <p:spPr bwMode="auto">
            <a:xfrm>
              <a:off x="4926" y="3506"/>
              <a:ext cx="40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36" name="Freeform 334"/>
            <p:cNvSpPr>
              <a:spLocks/>
            </p:cNvSpPr>
            <p:nvPr/>
          </p:nvSpPr>
          <p:spPr bwMode="auto">
            <a:xfrm>
              <a:off x="5023" y="3078"/>
              <a:ext cx="146" cy="90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37" name="Freeform 335"/>
            <p:cNvSpPr>
              <a:spLocks/>
            </p:cNvSpPr>
            <p:nvPr/>
          </p:nvSpPr>
          <p:spPr bwMode="auto">
            <a:xfrm>
              <a:off x="4789" y="2506"/>
              <a:ext cx="613" cy="145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38" name="Rectangle 336"/>
            <p:cNvSpPr>
              <a:spLocks noChangeArrowheads="1"/>
            </p:cNvSpPr>
            <p:nvPr/>
          </p:nvSpPr>
          <p:spPr bwMode="auto">
            <a:xfrm>
              <a:off x="5402" y="2596"/>
              <a:ext cx="31" cy="11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39" name="Rectangle 337"/>
            <p:cNvSpPr>
              <a:spLocks noChangeArrowheads="1"/>
            </p:cNvSpPr>
            <p:nvPr/>
          </p:nvSpPr>
          <p:spPr bwMode="auto">
            <a:xfrm>
              <a:off x="4758" y="2596"/>
              <a:ext cx="31" cy="11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40" name="Rectangle 338"/>
            <p:cNvSpPr>
              <a:spLocks noChangeArrowheads="1"/>
            </p:cNvSpPr>
            <p:nvPr/>
          </p:nvSpPr>
          <p:spPr bwMode="auto">
            <a:xfrm>
              <a:off x="5027" y="3168"/>
              <a:ext cx="141" cy="324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41" name="Rectangle 339"/>
            <p:cNvSpPr>
              <a:spLocks noChangeArrowheads="1"/>
            </p:cNvSpPr>
            <p:nvPr/>
          </p:nvSpPr>
          <p:spPr bwMode="auto">
            <a:xfrm>
              <a:off x="5027" y="3492"/>
              <a:ext cx="141" cy="2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42" name="Rectangle 340"/>
            <p:cNvSpPr>
              <a:spLocks noChangeArrowheads="1"/>
            </p:cNvSpPr>
            <p:nvPr/>
          </p:nvSpPr>
          <p:spPr bwMode="auto">
            <a:xfrm>
              <a:off x="5027" y="3561"/>
              <a:ext cx="14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43" name="Rectangle 341"/>
            <p:cNvSpPr>
              <a:spLocks noChangeArrowheads="1"/>
            </p:cNvSpPr>
            <p:nvPr/>
          </p:nvSpPr>
          <p:spPr bwMode="auto">
            <a:xfrm>
              <a:off x="5027" y="3616"/>
              <a:ext cx="14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44" name="Rectangle 342"/>
            <p:cNvSpPr>
              <a:spLocks noChangeArrowheads="1"/>
            </p:cNvSpPr>
            <p:nvPr/>
          </p:nvSpPr>
          <p:spPr bwMode="auto">
            <a:xfrm>
              <a:off x="5102" y="3189"/>
              <a:ext cx="57" cy="30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45" name="Rectangle 343"/>
            <p:cNvSpPr>
              <a:spLocks noChangeArrowheads="1"/>
            </p:cNvSpPr>
            <p:nvPr/>
          </p:nvSpPr>
          <p:spPr bwMode="auto">
            <a:xfrm>
              <a:off x="5102" y="3189"/>
              <a:ext cx="57" cy="30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46" name="Rectangle 344"/>
            <p:cNvSpPr>
              <a:spLocks noChangeArrowheads="1"/>
            </p:cNvSpPr>
            <p:nvPr/>
          </p:nvSpPr>
          <p:spPr bwMode="auto">
            <a:xfrm>
              <a:off x="5031" y="3189"/>
              <a:ext cx="62" cy="303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47" name="Rectangle 345"/>
            <p:cNvSpPr>
              <a:spLocks noChangeArrowheads="1"/>
            </p:cNvSpPr>
            <p:nvPr/>
          </p:nvSpPr>
          <p:spPr bwMode="auto">
            <a:xfrm>
              <a:off x="5102" y="3368"/>
              <a:ext cx="57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48" name="Rectangle 346"/>
            <p:cNvSpPr>
              <a:spLocks noChangeArrowheads="1"/>
            </p:cNvSpPr>
            <p:nvPr/>
          </p:nvSpPr>
          <p:spPr bwMode="auto">
            <a:xfrm>
              <a:off x="5168" y="3423"/>
              <a:ext cx="35" cy="25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49" name="Rectangle 347"/>
            <p:cNvSpPr>
              <a:spLocks noChangeArrowheads="1"/>
            </p:cNvSpPr>
            <p:nvPr/>
          </p:nvSpPr>
          <p:spPr bwMode="auto">
            <a:xfrm>
              <a:off x="4992" y="3423"/>
              <a:ext cx="35" cy="25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50" name="Rectangle 348"/>
            <p:cNvSpPr>
              <a:spLocks noChangeArrowheads="1"/>
            </p:cNvSpPr>
            <p:nvPr/>
          </p:nvSpPr>
          <p:spPr bwMode="auto">
            <a:xfrm>
              <a:off x="5027" y="3513"/>
              <a:ext cx="141" cy="48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51" name="Rectangle 349"/>
            <p:cNvSpPr>
              <a:spLocks noChangeArrowheads="1"/>
            </p:cNvSpPr>
            <p:nvPr/>
          </p:nvSpPr>
          <p:spPr bwMode="auto">
            <a:xfrm>
              <a:off x="5027" y="3575"/>
              <a:ext cx="141" cy="41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52" name="Rectangle 350"/>
            <p:cNvSpPr>
              <a:spLocks noChangeArrowheads="1"/>
            </p:cNvSpPr>
            <p:nvPr/>
          </p:nvSpPr>
          <p:spPr bwMode="auto">
            <a:xfrm>
              <a:off x="5027" y="3630"/>
              <a:ext cx="141" cy="48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53" name="Rectangle 351"/>
            <p:cNvSpPr>
              <a:spLocks noChangeArrowheads="1"/>
            </p:cNvSpPr>
            <p:nvPr/>
          </p:nvSpPr>
          <p:spPr bwMode="auto">
            <a:xfrm>
              <a:off x="5102" y="3368"/>
              <a:ext cx="57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54" name="Rectangle 352"/>
            <p:cNvSpPr>
              <a:spLocks noChangeArrowheads="1"/>
            </p:cNvSpPr>
            <p:nvPr/>
          </p:nvSpPr>
          <p:spPr bwMode="auto">
            <a:xfrm>
              <a:off x="5031" y="3368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55" name="Rectangle 353"/>
            <p:cNvSpPr>
              <a:spLocks noChangeArrowheads="1"/>
            </p:cNvSpPr>
            <p:nvPr/>
          </p:nvSpPr>
          <p:spPr bwMode="auto">
            <a:xfrm>
              <a:off x="5102" y="3313"/>
              <a:ext cx="13" cy="4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56" name="Rectangle 354"/>
            <p:cNvSpPr>
              <a:spLocks noChangeArrowheads="1"/>
            </p:cNvSpPr>
            <p:nvPr/>
          </p:nvSpPr>
          <p:spPr bwMode="auto">
            <a:xfrm>
              <a:off x="5080" y="3313"/>
              <a:ext cx="13" cy="4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57" name="Rectangle 355"/>
            <p:cNvSpPr>
              <a:spLocks noChangeArrowheads="1"/>
            </p:cNvSpPr>
            <p:nvPr/>
          </p:nvSpPr>
          <p:spPr bwMode="auto">
            <a:xfrm>
              <a:off x="5102" y="3395"/>
              <a:ext cx="57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58" name="Rectangle 356"/>
            <p:cNvSpPr>
              <a:spLocks noChangeArrowheads="1"/>
            </p:cNvSpPr>
            <p:nvPr/>
          </p:nvSpPr>
          <p:spPr bwMode="auto">
            <a:xfrm>
              <a:off x="5031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59" name="Rectangle 357"/>
            <p:cNvSpPr>
              <a:spLocks noChangeArrowheads="1"/>
            </p:cNvSpPr>
            <p:nvPr/>
          </p:nvSpPr>
          <p:spPr bwMode="auto">
            <a:xfrm>
              <a:off x="5168" y="3554"/>
              <a:ext cx="35" cy="2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60" name="Rectangle 358"/>
            <p:cNvSpPr>
              <a:spLocks noChangeArrowheads="1"/>
            </p:cNvSpPr>
            <p:nvPr/>
          </p:nvSpPr>
          <p:spPr bwMode="auto">
            <a:xfrm>
              <a:off x="4992" y="3554"/>
              <a:ext cx="35" cy="2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61" name="Rectangle 359"/>
            <p:cNvSpPr>
              <a:spLocks noChangeArrowheads="1"/>
            </p:cNvSpPr>
            <p:nvPr/>
          </p:nvSpPr>
          <p:spPr bwMode="auto">
            <a:xfrm>
              <a:off x="5336" y="2747"/>
              <a:ext cx="49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62" name="Rectangle 360"/>
            <p:cNvSpPr>
              <a:spLocks noChangeArrowheads="1"/>
            </p:cNvSpPr>
            <p:nvPr/>
          </p:nvSpPr>
          <p:spPr bwMode="auto">
            <a:xfrm>
              <a:off x="5230" y="3168"/>
              <a:ext cx="49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6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3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64" name="Rectangle 362"/>
            <p:cNvSpPr>
              <a:spLocks noChangeArrowheads="1"/>
            </p:cNvSpPr>
            <p:nvPr/>
          </p:nvSpPr>
          <p:spPr bwMode="auto">
            <a:xfrm>
              <a:off x="5124" y="2747"/>
              <a:ext cx="53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65" name="Rectangle 363"/>
            <p:cNvSpPr>
              <a:spLocks noChangeArrowheads="1"/>
            </p:cNvSpPr>
            <p:nvPr/>
          </p:nvSpPr>
          <p:spPr bwMode="auto">
            <a:xfrm>
              <a:off x="5230" y="2747"/>
              <a:ext cx="49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66" name="Rectangle 364"/>
            <p:cNvSpPr>
              <a:spLocks noChangeArrowheads="1"/>
            </p:cNvSpPr>
            <p:nvPr/>
          </p:nvSpPr>
          <p:spPr bwMode="auto">
            <a:xfrm>
              <a:off x="5336" y="3168"/>
              <a:ext cx="49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6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3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68" name="Rectangle 366"/>
            <p:cNvSpPr>
              <a:spLocks noChangeArrowheads="1"/>
            </p:cNvSpPr>
            <p:nvPr/>
          </p:nvSpPr>
          <p:spPr bwMode="auto">
            <a:xfrm>
              <a:off x="4811" y="2747"/>
              <a:ext cx="49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69" name="Rectangle 367"/>
            <p:cNvSpPr>
              <a:spLocks noChangeArrowheads="1"/>
            </p:cNvSpPr>
            <p:nvPr/>
          </p:nvSpPr>
          <p:spPr bwMode="auto">
            <a:xfrm>
              <a:off x="4912" y="3168"/>
              <a:ext cx="53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70" name="Rectangle 368"/>
            <p:cNvSpPr>
              <a:spLocks noChangeArrowheads="1"/>
            </p:cNvSpPr>
            <p:nvPr/>
          </p:nvSpPr>
          <p:spPr bwMode="auto">
            <a:xfrm>
              <a:off x="4811" y="3168"/>
              <a:ext cx="49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71" name="Freeform 369"/>
            <p:cNvSpPr>
              <a:spLocks/>
            </p:cNvSpPr>
            <p:nvPr/>
          </p:nvSpPr>
          <p:spPr bwMode="auto">
            <a:xfrm>
              <a:off x="5115" y="2720"/>
              <a:ext cx="71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72" name="Freeform 370"/>
            <p:cNvSpPr>
              <a:spLocks/>
            </p:cNvSpPr>
            <p:nvPr/>
          </p:nvSpPr>
          <p:spPr bwMode="auto">
            <a:xfrm>
              <a:off x="5177" y="2720"/>
              <a:ext cx="9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73" name="Freeform 371"/>
            <p:cNvSpPr>
              <a:spLocks/>
            </p:cNvSpPr>
            <p:nvPr/>
          </p:nvSpPr>
          <p:spPr bwMode="auto">
            <a:xfrm>
              <a:off x="5217" y="2720"/>
              <a:ext cx="75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74" name="Freeform 372"/>
            <p:cNvSpPr>
              <a:spLocks/>
            </p:cNvSpPr>
            <p:nvPr/>
          </p:nvSpPr>
          <p:spPr bwMode="auto">
            <a:xfrm>
              <a:off x="5279" y="2720"/>
              <a:ext cx="13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75" name="Freeform 373"/>
            <p:cNvSpPr>
              <a:spLocks/>
            </p:cNvSpPr>
            <p:nvPr/>
          </p:nvSpPr>
          <p:spPr bwMode="auto">
            <a:xfrm>
              <a:off x="5323" y="2720"/>
              <a:ext cx="75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76" name="Freeform 374"/>
            <p:cNvSpPr>
              <a:spLocks/>
            </p:cNvSpPr>
            <p:nvPr/>
          </p:nvSpPr>
          <p:spPr bwMode="auto">
            <a:xfrm>
              <a:off x="5384" y="2720"/>
              <a:ext cx="13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77" name="Freeform 375"/>
            <p:cNvSpPr>
              <a:spLocks/>
            </p:cNvSpPr>
            <p:nvPr/>
          </p:nvSpPr>
          <p:spPr bwMode="auto">
            <a:xfrm>
              <a:off x="5217" y="3140"/>
              <a:ext cx="75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78" name="Freeform 376"/>
            <p:cNvSpPr>
              <a:spLocks/>
            </p:cNvSpPr>
            <p:nvPr/>
          </p:nvSpPr>
          <p:spPr bwMode="auto">
            <a:xfrm>
              <a:off x="5279" y="3140"/>
              <a:ext cx="13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79" name="Freeform 377"/>
            <p:cNvSpPr>
              <a:spLocks/>
            </p:cNvSpPr>
            <p:nvPr/>
          </p:nvSpPr>
          <p:spPr bwMode="auto">
            <a:xfrm>
              <a:off x="5323" y="3140"/>
              <a:ext cx="75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80" name="Freeform 378"/>
            <p:cNvSpPr>
              <a:spLocks/>
            </p:cNvSpPr>
            <p:nvPr/>
          </p:nvSpPr>
          <p:spPr bwMode="auto">
            <a:xfrm>
              <a:off x="5384" y="3140"/>
              <a:ext cx="13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81" name="Freeform 379"/>
            <p:cNvSpPr>
              <a:spLocks/>
            </p:cNvSpPr>
            <p:nvPr/>
          </p:nvSpPr>
          <p:spPr bwMode="auto">
            <a:xfrm>
              <a:off x="5009" y="2720"/>
              <a:ext cx="71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82" name="Freeform 380"/>
            <p:cNvSpPr>
              <a:spLocks/>
            </p:cNvSpPr>
            <p:nvPr/>
          </p:nvSpPr>
          <p:spPr bwMode="auto">
            <a:xfrm>
              <a:off x="5009" y="2720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83" name="Freeform 381"/>
            <p:cNvSpPr>
              <a:spLocks/>
            </p:cNvSpPr>
            <p:nvPr/>
          </p:nvSpPr>
          <p:spPr bwMode="auto">
            <a:xfrm>
              <a:off x="4903" y="2720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84" name="Freeform 382"/>
            <p:cNvSpPr>
              <a:spLocks/>
            </p:cNvSpPr>
            <p:nvPr/>
          </p:nvSpPr>
          <p:spPr bwMode="auto">
            <a:xfrm>
              <a:off x="4904" y="2720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85" name="Freeform 383"/>
            <p:cNvSpPr>
              <a:spLocks/>
            </p:cNvSpPr>
            <p:nvPr/>
          </p:nvSpPr>
          <p:spPr bwMode="auto">
            <a:xfrm>
              <a:off x="4798" y="2720"/>
              <a:ext cx="75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86" name="Freeform 384"/>
            <p:cNvSpPr>
              <a:spLocks/>
            </p:cNvSpPr>
            <p:nvPr/>
          </p:nvSpPr>
          <p:spPr bwMode="auto">
            <a:xfrm>
              <a:off x="4798" y="2720"/>
              <a:ext cx="13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87" name="Freeform 386"/>
            <p:cNvSpPr>
              <a:spLocks/>
            </p:cNvSpPr>
            <p:nvPr/>
          </p:nvSpPr>
          <p:spPr bwMode="auto">
            <a:xfrm>
              <a:off x="4904" y="3140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88" name="Freeform 387"/>
            <p:cNvSpPr>
              <a:spLocks/>
            </p:cNvSpPr>
            <p:nvPr/>
          </p:nvSpPr>
          <p:spPr bwMode="auto">
            <a:xfrm>
              <a:off x="4798" y="3140"/>
              <a:ext cx="75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89" name="Freeform 388"/>
            <p:cNvSpPr>
              <a:spLocks/>
            </p:cNvSpPr>
            <p:nvPr/>
          </p:nvSpPr>
          <p:spPr bwMode="auto">
            <a:xfrm>
              <a:off x="4798" y="3140"/>
              <a:ext cx="13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90" name="Rectangle 389"/>
            <p:cNvSpPr>
              <a:spLocks noChangeArrowheads="1"/>
            </p:cNvSpPr>
            <p:nvPr/>
          </p:nvSpPr>
          <p:spPr bwMode="auto">
            <a:xfrm>
              <a:off x="5115" y="2899"/>
              <a:ext cx="71" cy="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91" name="Rectangle 390"/>
            <p:cNvSpPr>
              <a:spLocks noChangeArrowheads="1"/>
            </p:cNvSpPr>
            <p:nvPr/>
          </p:nvSpPr>
          <p:spPr bwMode="auto">
            <a:xfrm>
              <a:off x="5217" y="2899"/>
              <a:ext cx="75" cy="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92" name="Rectangle 391"/>
            <p:cNvSpPr>
              <a:spLocks noChangeArrowheads="1"/>
            </p:cNvSpPr>
            <p:nvPr/>
          </p:nvSpPr>
          <p:spPr bwMode="auto">
            <a:xfrm>
              <a:off x="5323" y="2899"/>
              <a:ext cx="75" cy="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93" name="Rectangle 392"/>
            <p:cNvSpPr>
              <a:spLocks noChangeArrowheads="1"/>
            </p:cNvSpPr>
            <p:nvPr/>
          </p:nvSpPr>
          <p:spPr bwMode="auto">
            <a:xfrm>
              <a:off x="5009" y="2899"/>
              <a:ext cx="71" cy="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94" name="Rectangle 393"/>
            <p:cNvSpPr>
              <a:spLocks noChangeArrowheads="1"/>
            </p:cNvSpPr>
            <p:nvPr/>
          </p:nvSpPr>
          <p:spPr bwMode="auto">
            <a:xfrm>
              <a:off x="4903" y="2899"/>
              <a:ext cx="71" cy="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95" name="Rectangle 394"/>
            <p:cNvSpPr>
              <a:spLocks noChangeArrowheads="1"/>
            </p:cNvSpPr>
            <p:nvPr/>
          </p:nvSpPr>
          <p:spPr bwMode="auto">
            <a:xfrm>
              <a:off x="4798" y="2899"/>
              <a:ext cx="75" cy="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396" name="Freeform 395"/>
            <p:cNvSpPr>
              <a:spLocks/>
            </p:cNvSpPr>
            <p:nvPr/>
          </p:nvSpPr>
          <p:spPr bwMode="auto">
            <a:xfrm>
              <a:off x="4987" y="2734"/>
              <a:ext cx="9" cy="41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</p:grpSp>
      <p:sp>
        <p:nvSpPr>
          <p:cNvPr id="401" name="Овал 400"/>
          <p:cNvSpPr>
            <a:spLocks noChangeArrowheads="1"/>
          </p:cNvSpPr>
          <p:nvPr/>
        </p:nvSpPr>
        <p:spPr bwMode="auto">
          <a:xfrm rot="5238055">
            <a:off x="5978525" y="5980115"/>
            <a:ext cx="250826" cy="20002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80405" tIns="40202" rIns="80405" bIns="40202" anchor="ctr"/>
          <a:lstStyle/>
          <a:p>
            <a:pPr defTabSz="10751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600" dirty="0">
              <a:solidFill>
                <a:srgbClr val="FFFFFF"/>
              </a:solidFill>
              <a:latin typeface="Calibri"/>
            </a:endParaRPr>
          </a:p>
        </p:txBody>
      </p:sp>
      <p:sp>
        <p:nvSpPr>
          <p:cNvPr id="40967" name="AutoShape 24"/>
          <p:cNvSpPr>
            <a:spLocks noChangeArrowheads="1"/>
          </p:cNvSpPr>
          <p:nvPr/>
        </p:nvSpPr>
        <p:spPr bwMode="auto">
          <a:xfrm>
            <a:off x="7013576" y="4876800"/>
            <a:ext cx="4094162" cy="914401"/>
          </a:xfrm>
          <a:prstGeom prst="wedgeRectCallout">
            <a:avLst>
              <a:gd name="adj1" fmla="val -36640"/>
              <a:gd name="adj2" fmla="val 11391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/>
            <a:r>
              <a:rPr lang="ru-RU" altLang="ru-RU" u="sng" dirty="0">
                <a:solidFill>
                  <a:srgbClr val="000000"/>
                </a:solidFill>
                <a:cs typeface="Times New Roman" pitchFamily="18" charset="0"/>
              </a:rPr>
              <a:t>Аварийно-опасный участок дороги М-7 856 км по 861 км. </a:t>
            </a:r>
          </a:p>
          <a:p>
            <a:pPr algn="ctr"/>
            <a:r>
              <a:rPr lang="ru-RU" altLang="ru-RU" u="sng" dirty="0">
                <a:solidFill>
                  <a:srgbClr val="000000"/>
                </a:solidFill>
                <a:cs typeface="Times New Roman" pitchFamily="18" charset="0"/>
              </a:rPr>
              <a:t>Пестречинский МР</a:t>
            </a:r>
          </a:p>
          <a:p>
            <a:pPr algn="ctr"/>
            <a:r>
              <a:rPr lang="ru-RU" altLang="ru-RU" u="sng" dirty="0">
                <a:solidFill>
                  <a:srgbClr val="000000"/>
                </a:solidFill>
                <a:cs typeface="Times New Roman" pitchFamily="18" charset="0"/>
              </a:rPr>
              <a:t>Затяжной подъем (риск нарушения транспортного сообщения. Гололедица, метель, снежные заносы</a:t>
            </a:r>
            <a:r>
              <a:rPr lang="ru-RU" altLang="ru-RU" u="sng" dirty="0" smtClean="0">
                <a:solidFill>
                  <a:srgbClr val="000000"/>
                </a:solidFill>
                <a:cs typeface="Times New Roman" pitchFamily="18" charset="0"/>
              </a:rPr>
              <a:t>)</a:t>
            </a:r>
            <a:endParaRPr lang="ru-RU" altLang="ru-RU" u="sng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40" name="Прямоугольник 639"/>
          <p:cNvSpPr/>
          <p:nvPr/>
        </p:nvSpPr>
        <p:spPr>
          <a:xfrm>
            <a:off x="7659689" y="949326"/>
            <a:ext cx="3448050" cy="51435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0590" tIns="40294" rIns="80590" bIns="40294" anchor="ctr"/>
          <a:lstStyle/>
          <a:p>
            <a:pPr algn="ctr" defTabSz="10751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grpSp>
        <p:nvGrpSpPr>
          <p:cNvPr id="40970" name="Группа 641"/>
          <p:cNvGrpSpPr>
            <a:grpSpLocks/>
          </p:cNvGrpSpPr>
          <p:nvPr/>
        </p:nvGrpSpPr>
        <p:grpSpPr bwMode="auto">
          <a:xfrm>
            <a:off x="9866313" y="6253163"/>
            <a:ext cx="3001963" cy="3340099"/>
            <a:chOff x="9468179" y="3758313"/>
            <a:chExt cx="2858345" cy="3141291"/>
          </a:xfrm>
        </p:grpSpPr>
        <p:sp>
          <p:nvSpPr>
            <p:cNvPr id="41068" name="Text Box 97"/>
            <p:cNvSpPr txBox="1">
              <a:spLocks noChangeArrowheads="1"/>
            </p:cNvSpPr>
            <p:nvPr/>
          </p:nvSpPr>
          <p:spPr bwMode="auto">
            <a:xfrm>
              <a:off x="9801656" y="4338225"/>
              <a:ext cx="1588516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порывы ветра</a:t>
              </a:r>
            </a:p>
          </p:txBody>
        </p:sp>
        <p:sp>
          <p:nvSpPr>
            <p:cNvPr id="41069" name="Rectangle 93"/>
            <p:cNvSpPr>
              <a:spLocks noChangeArrowheads="1"/>
            </p:cNvSpPr>
            <p:nvPr/>
          </p:nvSpPr>
          <p:spPr bwMode="auto">
            <a:xfrm>
              <a:off x="9468179" y="3758313"/>
              <a:ext cx="2747162" cy="314129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1433" tIns="45717" rIns="91433" bIns="45717" anchor="ctr"/>
            <a:lstStyle/>
            <a:p>
              <a:pPr defTabSz="1074644"/>
              <a:endParaRPr lang="ru-RU" altLang="ru-RU" sz="1100" b="1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41070" name="Text Box 97"/>
            <p:cNvSpPr txBox="1">
              <a:spLocks noChangeArrowheads="1"/>
            </p:cNvSpPr>
            <p:nvPr/>
          </p:nvSpPr>
          <p:spPr bwMode="auto">
            <a:xfrm>
              <a:off x="9877639" y="3759781"/>
              <a:ext cx="1945611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 b="1" i="1">
                  <a:solidFill>
                    <a:srgbClr val="000000"/>
                  </a:solidFill>
                </a:rPr>
                <a:t>Условные обозначения</a:t>
              </a:r>
            </a:p>
          </p:txBody>
        </p:sp>
        <p:grpSp>
          <p:nvGrpSpPr>
            <p:cNvPr id="41071" name="Группа 119"/>
            <p:cNvGrpSpPr>
              <a:grpSpLocks/>
            </p:cNvGrpSpPr>
            <p:nvPr/>
          </p:nvGrpSpPr>
          <p:grpSpPr bwMode="auto">
            <a:xfrm>
              <a:off x="9576746" y="5235241"/>
              <a:ext cx="242990" cy="316738"/>
              <a:chOff x="214313" y="8958263"/>
              <a:chExt cx="642937" cy="500062"/>
            </a:xfrm>
          </p:grpSpPr>
          <p:sp>
            <p:nvSpPr>
              <p:cNvPr id="41171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501645"/>
                <a:endParaRPr lang="ru-RU" sz="9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41172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defTabSz="1501645"/>
                <a:endParaRPr lang="ru-RU" sz="90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41173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41174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41175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sp>
          <p:nvSpPr>
            <p:cNvPr id="41072" name="Text Box 97"/>
            <p:cNvSpPr txBox="1">
              <a:spLocks noChangeArrowheads="1"/>
            </p:cNvSpPr>
            <p:nvPr/>
          </p:nvSpPr>
          <p:spPr bwMode="auto">
            <a:xfrm>
              <a:off x="10044746" y="5287272"/>
              <a:ext cx="1882973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больница городская </a:t>
              </a:r>
            </a:p>
          </p:txBody>
        </p:sp>
        <p:cxnSp>
          <p:nvCxnSpPr>
            <p:cNvPr id="648" name="Прямая соединительная линия 647"/>
            <p:cNvCxnSpPr/>
            <p:nvPr/>
          </p:nvCxnSpPr>
          <p:spPr>
            <a:xfrm>
              <a:off x="9499921" y="5806721"/>
              <a:ext cx="380911" cy="0"/>
            </a:xfrm>
            <a:prstGeom prst="line">
              <a:avLst/>
            </a:prstGeom>
            <a:ln w="38100">
              <a:solidFill>
                <a:srgbClr val="00703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1074" name="Group 316"/>
            <p:cNvGrpSpPr>
              <a:grpSpLocks/>
            </p:cNvGrpSpPr>
            <p:nvPr/>
          </p:nvGrpSpPr>
          <p:grpSpPr bwMode="auto">
            <a:xfrm>
              <a:off x="9585793" y="4877182"/>
              <a:ext cx="224105" cy="285103"/>
              <a:chOff x="4727" y="2506"/>
              <a:chExt cx="706" cy="1172"/>
            </a:xfrm>
          </p:grpSpPr>
          <p:sp>
            <p:nvSpPr>
              <p:cNvPr id="668" name="Freeform 317"/>
              <p:cNvSpPr>
                <a:spLocks/>
              </p:cNvSpPr>
              <p:nvPr/>
            </p:nvSpPr>
            <p:spPr bwMode="auto">
              <a:xfrm>
                <a:off x="4728" y="3553"/>
                <a:ext cx="48" cy="123"/>
              </a:xfrm>
              <a:custGeom>
                <a:avLst/>
                <a:gdLst>
                  <a:gd name="T0" fmla="*/ 0 w 139"/>
                  <a:gd name="T1" fmla="*/ 107 h 135"/>
                  <a:gd name="T2" fmla="*/ 0 w 139"/>
                  <a:gd name="T3" fmla="*/ 73 h 135"/>
                  <a:gd name="T4" fmla="*/ 5 w 139"/>
                  <a:gd name="T5" fmla="*/ 73 h 135"/>
                  <a:gd name="T6" fmla="*/ 5 w 139"/>
                  <a:gd name="T7" fmla="*/ 37 h 135"/>
                  <a:gd name="T8" fmla="*/ 10 w 139"/>
                  <a:gd name="T9" fmla="*/ 37 h 135"/>
                  <a:gd name="T10" fmla="*/ 10 w 139"/>
                  <a:gd name="T11" fmla="*/ 0 h 135"/>
                  <a:gd name="T12" fmla="*/ 15 w 139"/>
                  <a:gd name="T13" fmla="*/ 0 h 135"/>
                  <a:gd name="T14" fmla="*/ 15 w 139"/>
                  <a:gd name="T15" fmla="*/ 107 h 135"/>
                  <a:gd name="T16" fmla="*/ 0 w 139"/>
                  <a:gd name="T17" fmla="*/ 107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69" name="Freeform 318"/>
              <p:cNvSpPr>
                <a:spLocks/>
              </p:cNvSpPr>
              <p:nvPr/>
            </p:nvSpPr>
            <p:spPr bwMode="auto">
              <a:xfrm>
                <a:off x="4776" y="2559"/>
                <a:ext cx="643" cy="1117"/>
              </a:xfrm>
              <a:custGeom>
                <a:avLst/>
                <a:gdLst>
                  <a:gd name="T0" fmla="*/ 0 w 1946"/>
                  <a:gd name="T1" fmla="*/ 971 h 1278"/>
                  <a:gd name="T2" fmla="*/ 0 w 1946"/>
                  <a:gd name="T3" fmla="*/ 78 h 1278"/>
                  <a:gd name="T4" fmla="*/ 84 w 1946"/>
                  <a:gd name="T5" fmla="*/ 78 h 1278"/>
                  <a:gd name="T6" fmla="*/ 84 w 1946"/>
                  <a:gd name="T7" fmla="*/ 71 h 1278"/>
                  <a:gd name="T8" fmla="*/ 84 w 1946"/>
                  <a:gd name="T9" fmla="*/ 62 h 1278"/>
                  <a:gd name="T10" fmla="*/ 85 w 1946"/>
                  <a:gd name="T11" fmla="*/ 55 h 1278"/>
                  <a:gd name="T12" fmla="*/ 85 w 1946"/>
                  <a:gd name="T13" fmla="*/ 48 h 1278"/>
                  <a:gd name="T14" fmla="*/ 86 w 1946"/>
                  <a:gd name="T15" fmla="*/ 42 h 1278"/>
                  <a:gd name="T16" fmla="*/ 88 w 1946"/>
                  <a:gd name="T17" fmla="*/ 35 h 1278"/>
                  <a:gd name="T18" fmla="*/ 89 w 1946"/>
                  <a:gd name="T19" fmla="*/ 29 h 1278"/>
                  <a:gd name="T20" fmla="*/ 91 w 1946"/>
                  <a:gd name="T21" fmla="*/ 23 h 1278"/>
                  <a:gd name="T22" fmla="*/ 92 w 1946"/>
                  <a:gd name="T23" fmla="*/ 18 h 1278"/>
                  <a:gd name="T24" fmla="*/ 94 w 1946"/>
                  <a:gd name="T25" fmla="*/ 14 h 1278"/>
                  <a:gd name="T26" fmla="*/ 96 w 1946"/>
                  <a:gd name="T27" fmla="*/ 10 h 1278"/>
                  <a:gd name="T28" fmla="*/ 98 w 1946"/>
                  <a:gd name="T29" fmla="*/ 6 h 1278"/>
                  <a:gd name="T30" fmla="*/ 101 w 1946"/>
                  <a:gd name="T31" fmla="*/ 3 h 1278"/>
                  <a:gd name="T32" fmla="*/ 103 w 1946"/>
                  <a:gd name="T33" fmla="*/ 3 h 1278"/>
                  <a:gd name="T34" fmla="*/ 105 w 1946"/>
                  <a:gd name="T35" fmla="*/ 0 h 1278"/>
                  <a:gd name="T36" fmla="*/ 108 w 1946"/>
                  <a:gd name="T37" fmla="*/ 0 h 1278"/>
                  <a:gd name="T38" fmla="*/ 110 w 1946"/>
                  <a:gd name="T39" fmla="*/ 0 h 1278"/>
                  <a:gd name="T40" fmla="*/ 113 w 1946"/>
                  <a:gd name="T41" fmla="*/ 3 h 1278"/>
                  <a:gd name="T42" fmla="*/ 115 w 1946"/>
                  <a:gd name="T43" fmla="*/ 3 h 1278"/>
                  <a:gd name="T44" fmla="*/ 118 w 1946"/>
                  <a:gd name="T45" fmla="*/ 6 h 1278"/>
                  <a:gd name="T46" fmla="*/ 120 w 1946"/>
                  <a:gd name="T47" fmla="*/ 10 h 1278"/>
                  <a:gd name="T48" fmla="*/ 122 w 1946"/>
                  <a:gd name="T49" fmla="*/ 14 h 1278"/>
                  <a:gd name="T50" fmla="*/ 124 w 1946"/>
                  <a:gd name="T51" fmla="*/ 18 h 1278"/>
                  <a:gd name="T52" fmla="*/ 125 w 1946"/>
                  <a:gd name="T53" fmla="*/ 23 h 1278"/>
                  <a:gd name="T54" fmla="*/ 127 w 1946"/>
                  <a:gd name="T55" fmla="*/ 29 h 1278"/>
                  <a:gd name="T56" fmla="*/ 128 w 1946"/>
                  <a:gd name="T57" fmla="*/ 35 h 1278"/>
                  <a:gd name="T58" fmla="*/ 130 w 1946"/>
                  <a:gd name="T59" fmla="*/ 42 h 1278"/>
                  <a:gd name="T60" fmla="*/ 130 w 1946"/>
                  <a:gd name="T61" fmla="*/ 48 h 1278"/>
                  <a:gd name="T62" fmla="*/ 131 w 1946"/>
                  <a:gd name="T63" fmla="*/ 55 h 1278"/>
                  <a:gd name="T64" fmla="*/ 132 w 1946"/>
                  <a:gd name="T65" fmla="*/ 62 h 1278"/>
                  <a:gd name="T66" fmla="*/ 132 w 1946"/>
                  <a:gd name="T67" fmla="*/ 71 h 1278"/>
                  <a:gd name="T68" fmla="*/ 132 w 1946"/>
                  <a:gd name="T69" fmla="*/ 78 h 1278"/>
                  <a:gd name="T70" fmla="*/ 216 w 1946"/>
                  <a:gd name="T71" fmla="*/ 78 h 1278"/>
                  <a:gd name="T72" fmla="*/ 216 w 1946"/>
                  <a:gd name="T73" fmla="*/ 970 h 1278"/>
                  <a:gd name="T74" fmla="*/ 0 w 1946"/>
                  <a:gd name="T75" fmla="*/ 971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70" name="Rectangle 319"/>
              <p:cNvSpPr>
                <a:spLocks noChangeArrowheads="1"/>
              </p:cNvSpPr>
              <p:nvPr/>
            </p:nvSpPr>
            <p:spPr bwMode="auto">
              <a:xfrm>
                <a:off x="5190" y="3087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71" name="Rectangle 320"/>
              <p:cNvSpPr>
                <a:spLocks noChangeArrowheads="1"/>
              </p:cNvSpPr>
              <p:nvPr/>
            </p:nvSpPr>
            <p:spPr bwMode="auto">
              <a:xfrm>
                <a:off x="5166" y="3130"/>
                <a:ext cx="43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72" name="Rectangle 321"/>
              <p:cNvSpPr>
                <a:spLocks noChangeArrowheads="1"/>
              </p:cNvSpPr>
              <p:nvPr/>
            </p:nvSpPr>
            <p:spPr bwMode="auto">
              <a:xfrm>
                <a:off x="5304" y="3031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73" name="Rectangle 322"/>
              <p:cNvSpPr>
                <a:spLocks noChangeArrowheads="1"/>
              </p:cNvSpPr>
              <p:nvPr/>
            </p:nvSpPr>
            <p:spPr bwMode="auto">
              <a:xfrm>
                <a:off x="5285" y="3087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74" name="Rectangle 323"/>
              <p:cNvSpPr>
                <a:spLocks noChangeArrowheads="1"/>
              </p:cNvSpPr>
              <p:nvPr/>
            </p:nvSpPr>
            <p:spPr bwMode="auto">
              <a:xfrm>
                <a:off x="5285" y="2982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75" name="Rectangle 324"/>
              <p:cNvSpPr>
                <a:spLocks noChangeArrowheads="1"/>
              </p:cNvSpPr>
              <p:nvPr/>
            </p:nvSpPr>
            <p:spPr bwMode="auto">
              <a:xfrm>
                <a:off x="4776" y="3074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76" name="Rectangle 325"/>
              <p:cNvSpPr>
                <a:spLocks noChangeArrowheads="1"/>
              </p:cNvSpPr>
              <p:nvPr/>
            </p:nvSpPr>
            <p:spPr bwMode="auto">
              <a:xfrm>
                <a:off x="4776" y="3019"/>
                <a:ext cx="14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77" name="Rectangle 326"/>
              <p:cNvSpPr>
                <a:spLocks noChangeArrowheads="1"/>
              </p:cNvSpPr>
              <p:nvPr/>
            </p:nvSpPr>
            <p:spPr bwMode="auto">
              <a:xfrm>
                <a:off x="4776" y="3123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78" name="Rectangle 327"/>
              <p:cNvSpPr>
                <a:spLocks noChangeArrowheads="1"/>
              </p:cNvSpPr>
              <p:nvPr/>
            </p:nvSpPr>
            <p:spPr bwMode="auto">
              <a:xfrm>
                <a:off x="4947" y="3074"/>
                <a:ext cx="3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79" name="Rectangle 328"/>
              <p:cNvSpPr>
                <a:spLocks noChangeArrowheads="1"/>
              </p:cNvSpPr>
              <p:nvPr/>
            </p:nvSpPr>
            <p:spPr bwMode="auto">
              <a:xfrm>
                <a:off x="4923" y="3123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80" name="Rectangle 329"/>
              <p:cNvSpPr>
                <a:spLocks noChangeArrowheads="1"/>
              </p:cNvSpPr>
              <p:nvPr/>
            </p:nvSpPr>
            <p:spPr bwMode="auto">
              <a:xfrm>
                <a:off x="4776" y="3449"/>
                <a:ext cx="38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81" name="Rectangle 330"/>
              <p:cNvSpPr>
                <a:spLocks noChangeArrowheads="1"/>
              </p:cNvSpPr>
              <p:nvPr/>
            </p:nvSpPr>
            <p:spPr bwMode="auto">
              <a:xfrm>
                <a:off x="4776" y="3406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82" name="Rectangle 331"/>
              <p:cNvSpPr>
                <a:spLocks noChangeArrowheads="1"/>
              </p:cNvSpPr>
              <p:nvPr/>
            </p:nvSpPr>
            <p:spPr bwMode="auto">
              <a:xfrm>
                <a:off x="4776" y="3504"/>
                <a:ext cx="14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83" name="Rectangle 332"/>
              <p:cNvSpPr>
                <a:spLocks noChangeArrowheads="1"/>
              </p:cNvSpPr>
              <p:nvPr/>
            </p:nvSpPr>
            <p:spPr bwMode="auto">
              <a:xfrm>
                <a:off x="4947" y="3449"/>
                <a:ext cx="38" cy="43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84" name="Rectangle 333"/>
              <p:cNvSpPr>
                <a:spLocks noChangeArrowheads="1"/>
              </p:cNvSpPr>
              <p:nvPr/>
            </p:nvSpPr>
            <p:spPr bwMode="auto">
              <a:xfrm>
                <a:off x="4923" y="3504"/>
                <a:ext cx="43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85" name="Freeform 334"/>
              <p:cNvSpPr>
                <a:spLocks/>
              </p:cNvSpPr>
              <p:nvPr/>
            </p:nvSpPr>
            <p:spPr bwMode="auto">
              <a:xfrm>
                <a:off x="5023" y="3074"/>
                <a:ext cx="148" cy="86"/>
              </a:xfrm>
              <a:custGeom>
                <a:avLst/>
                <a:gdLst>
                  <a:gd name="T0" fmla="*/ 48 w 440"/>
                  <a:gd name="T1" fmla="*/ 78 h 102"/>
                  <a:gd name="T2" fmla="*/ 48 w 440"/>
                  <a:gd name="T3" fmla="*/ 70 h 102"/>
                  <a:gd name="T4" fmla="*/ 48 w 440"/>
                  <a:gd name="T5" fmla="*/ 63 h 102"/>
                  <a:gd name="T6" fmla="*/ 47 w 440"/>
                  <a:gd name="T7" fmla="*/ 55 h 102"/>
                  <a:gd name="T8" fmla="*/ 46 w 440"/>
                  <a:gd name="T9" fmla="*/ 49 h 102"/>
                  <a:gd name="T10" fmla="*/ 45 w 440"/>
                  <a:gd name="T11" fmla="*/ 42 h 102"/>
                  <a:gd name="T12" fmla="*/ 44 w 440"/>
                  <a:gd name="T13" fmla="*/ 35 h 102"/>
                  <a:gd name="T14" fmla="*/ 43 w 440"/>
                  <a:gd name="T15" fmla="*/ 29 h 102"/>
                  <a:gd name="T16" fmla="*/ 41 w 440"/>
                  <a:gd name="T17" fmla="*/ 23 h 102"/>
                  <a:gd name="T18" fmla="*/ 39 w 440"/>
                  <a:gd name="T19" fmla="*/ 18 h 102"/>
                  <a:gd name="T20" fmla="*/ 38 w 440"/>
                  <a:gd name="T21" fmla="*/ 14 h 102"/>
                  <a:gd name="T22" fmla="*/ 36 w 440"/>
                  <a:gd name="T23" fmla="*/ 10 h 102"/>
                  <a:gd name="T24" fmla="*/ 34 w 440"/>
                  <a:gd name="T25" fmla="*/ 6 h 102"/>
                  <a:gd name="T26" fmla="*/ 32 w 440"/>
                  <a:gd name="T27" fmla="*/ 3 h 102"/>
                  <a:gd name="T28" fmla="*/ 29 w 440"/>
                  <a:gd name="T29" fmla="*/ 3 h 102"/>
                  <a:gd name="T30" fmla="*/ 27 w 440"/>
                  <a:gd name="T31" fmla="*/ 0 h 102"/>
                  <a:gd name="T32" fmla="*/ 24 w 440"/>
                  <a:gd name="T33" fmla="*/ 0 h 102"/>
                  <a:gd name="T34" fmla="*/ 22 w 440"/>
                  <a:gd name="T35" fmla="*/ 0 h 102"/>
                  <a:gd name="T36" fmla="*/ 19 w 440"/>
                  <a:gd name="T37" fmla="*/ 3 h 102"/>
                  <a:gd name="T38" fmla="*/ 17 w 440"/>
                  <a:gd name="T39" fmla="*/ 3 h 102"/>
                  <a:gd name="T40" fmla="*/ 15 w 440"/>
                  <a:gd name="T41" fmla="*/ 6 h 102"/>
                  <a:gd name="T42" fmla="*/ 13 w 440"/>
                  <a:gd name="T43" fmla="*/ 10 h 102"/>
                  <a:gd name="T44" fmla="*/ 11 w 440"/>
                  <a:gd name="T45" fmla="*/ 14 h 102"/>
                  <a:gd name="T46" fmla="*/ 9 w 440"/>
                  <a:gd name="T47" fmla="*/ 18 h 102"/>
                  <a:gd name="T48" fmla="*/ 7 w 440"/>
                  <a:gd name="T49" fmla="*/ 23 h 102"/>
                  <a:gd name="T50" fmla="*/ 6 w 440"/>
                  <a:gd name="T51" fmla="*/ 29 h 102"/>
                  <a:gd name="T52" fmla="*/ 4 w 440"/>
                  <a:gd name="T53" fmla="*/ 35 h 102"/>
                  <a:gd name="T54" fmla="*/ 3 w 440"/>
                  <a:gd name="T55" fmla="*/ 42 h 102"/>
                  <a:gd name="T56" fmla="*/ 2 w 440"/>
                  <a:gd name="T57" fmla="*/ 49 h 102"/>
                  <a:gd name="T58" fmla="*/ 1 w 440"/>
                  <a:gd name="T59" fmla="*/ 55 h 102"/>
                  <a:gd name="T60" fmla="*/ 0 w 440"/>
                  <a:gd name="T61" fmla="*/ 63 h 102"/>
                  <a:gd name="T62" fmla="*/ 0 w 440"/>
                  <a:gd name="T63" fmla="*/ 70 h 102"/>
                  <a:gd name="T64" fmla="*/ 0 w 440"/>
                  <a:gd name="T65" fmla="*/ 78 h 102"/>
                  <a:gd name="T66" fmla="*/ 48 w 440"/>
                  <a:gd name="T67" fmla="*/ 78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86" name="Freeform 335"/>
              <p:cNvSpPr>
                <a:spLocks/>
              </p:cNvSpPr>
              <p:nvPr/>
            </p:nvSpPr>
            <p:spPr bwMode="auto">
              <a:xfrm>
                <a:off x="4790" y="2504"/>
                <a:ext cx="614" cy="147"/>
              </a:xfrm>
              <a:custGeom>
                <a:avLst/>
                <a:gdLst>
                  <a:gd name="T0" fmla="*/ 100 w 1847"/>
                  <a:gd name="T1" fmla="*/ 50 h 168"/>
                  <a:gd name="T2" fmla="*/ 95 w 1847"/>
                  <a:gd name="T3" fmla="*/ 53 h 168"/>
                  <a:gd name="T4" fmla="*/ 91 w 1847"/>
                  <a:gd name="T5" fmla="*/ 60 h 168"/>
                  <a:gd name="T6" fmla="*/ 87 w 1847"/>
                  <a:gd name="T7" fmla="*/ 68 h 168"/>
                  <a:gd name="T8" fmla="*/ 84 w 1847"/>
                  <a:gd name="T9" fmla="*/ 79 h 168"/>
                  <a:gd name="T10" fmla="*/ 81 w 1847"/>
                  <a:gd name="T11" fmla="*/ 92 h 168"/>
                  <a:gd name="T12" fmla="*/ 79 w 1847"/>
                  <a:gd name="T13" fmla="*/ 105 h 168"/>
                  <a:gd name="T14" fmla="*/ 78 w 1847"/>
                  <a:gd name="T15" fmla="*/ 121 h 168"/>
                  <a:gd name="T16" fmla="*/ 0 w 1847"/>
                  <a:gd name="T17" fmla="*/ 129 h 168"/>
                  <a:gd name="T18" fmla="*/ 1 w 1847"/>
                  <a:gd name="T19" fmla="*/ 88 h 168"/>
                  <a:gd name="T20" fmla="*/ 6 w 1847"/>
                  <a:gd name="T21" fmla="*/ 88 h 168"/>
                  <a:gd name="T22" fmla="*/ 16 w 1847"/>
                  <a:gd name="T23" fmla="*/ 88 h 168"/>
                  <a:gd name="T24" fmla="*/ 28 w 1847"/>
                  <a:gd name="T25" fmla="*/ 88 h 168"/>
                  <a:gd name="T26" fmla="*/ 41 w 1847"/>
                  <a:gd name="T27" fmla="*/ 88 h 168"/>
                  <a:gd name="T28" fmla="*/ 54 w 1847"/>
                  <a:gd name="T29" fmla="*/ 88 h 168"/>
                  <a:gd name="T30" fmla="*/ 65 w 1847"/>
                  <a:gd name="T31" fmla="*/ 88 h 168"/>
                  <a:gd name="T32" fmla="*/ 71 w 1847"/>
                  <a:gd name="T33" fmla="*/ 88 h 168"/>
                  <a:gd name="T34" fmla="*/ 74 w 1847"/>
                  <a:gd name="T35" fmla="*/ 80 h 168"/>
                  <a:gd name="T36" fmla="*/ 76 w 1847"/>
                  <a:gd name="T37" fmla="*/ 64 h 168"/>
                  <a:gd name="T38" fmla="*/ 79 w 1847"/>
                  <a:gd name="T39" fmla="*/ 47 h 168"/>
                  <a:gd name="T40" fmla="*/ 83 w 1847"/>
                  <a:gd name="T41" fmla="*/ 33 h 168"/>
                  <a:gd name="T42" fmla="*/ 86 w 1847"/>
                  <a:gd name="T43" fmla="*/ 21 h 168"/>
                  <a:gd name="T44" fmla="*/ 91 w 1847"/>
                  <a:gd name="T45" fmla="*/ 10 h 168"/>
                  <a:gd name="T46" fmla="*/ 95 w 1847"/>
                  <a:gd name="T47" fmla="*/ 4 h 168"/>
                  <a:gd name="T48" fmla="*/ 100 w 1847"/>
                  <a:gd name="T49" fmla="*/ 1 h 168"/>
                  <a:gd name="T50" fmla="*/ 105 w 1847"/>
                  <a:gd name="T51" fmla="*/ 1 h 168"/>
                  <a:gd name="T52" fmla="*/ 110 w 1847"/>
                  <a:gd name="T53" fmla="*/ 4 h 168"/>
                  <a:gd name="T54" fmla="*/ 114 w 1847"/>
                  <a:gd name="T55" fmla="*/ 10 h 168"/>
                  <a:gd name="T56" fmla="*/ 119 w 1847"/>
                  <a:gd name="T57" fmla="*/ 21 h 168"/>
                  <a:gd name="T58" fmla="*/ 123 w 1847"/>
                  <a:gd name="T59" fmla="*/ 33 h 168"/>
                  <a:gd name="T60" fmla="*/ 126 w 1847"/>
                  <a:gd name="T61" fmla="*/ 47 h 168"/>
                  <a:gd name="T62" fmla="*/ 129 w 1847"/>
                  <a:gd name="T63" fmla="*/ 64 h 168"/>
                  <a:gd name="T64" fmla="*/ 131 w 1847"/>
                  <a:gd name="T65" fmla="*/ 80 h 168"/>
                  <a:gd name="T66" fmla="*/ 134 w 1847"/>
                  <a:gd name="T67" fmla="*/ 88 h 168"/>
                  <a:gd name="T68" fmla="*/ 140 w 1847"/>
                  <a:gd name="T69" fmla="*/ 88 h 168"/>
                  <a:gd name="T70" fmla="*/ 151 w 1847"/>
                  <a:gd name="T71" fmla="*/ 88 h 168"/>
                  <a:gd name="T72" fmla="*/ 163 w 1847"/>
                  <a:gd name="T73" fmla="*/ 88 h 168"/>
                  <a:gd name="T74" fmla="*/ 176 w 1847"/>
                  <a:gd name="T75" fmla="*/ 88 h 168"/>
                  <a:gd name="T76" fmla="*/ 189 w 1847"/>
                  <a:gd name="T77" fmla="*/ 88 h 168"/>
                  <a:gd name="T78" fmla="*/ 198 w 1847"/>
                  <a:gd name="T79" fmla="*/ 88 h 168"/>
                  <a:gd name="T80" fmla="*/ 204 w 1847"/>
                  <a:gd name="T81" fmla="*/ 88 h 168"/>
                  <a:gd name="T82" fmla="*/ 205 w 1847"/>
                  <a:gd name="T83" fmla="*/ 129 h 168"/>
                  <a:gd name="T84" fmla="*/ 127 w 1847"/>
                  <a:gd name="T85" fmla="*/ 121 h 168"/>
                  <a:gd name="T86" fmla="*/ 126 w 1847"/>
                  <a:gd name="T87" fmla="*/ 105 h 168"/>
                  <a:gd name="T88" fmla="*/ 124 w 1847"/>
                  <a:gd name="T89" fmla="*/ 92 h 168"/>
                  <a:gd name="T90" fmla="*/ 121 w 1847"/>
                  <a:gd name="T91" fmla="*/ 79 h 168"/>
                  <a:gd name="T92" fmla="*/ 118 w 1847"/>
                  <a:gd name="T93" fmla="*/ 68 h 168"/>
                  <a:gd name="T94" fmla="*/ 114 w 1847"/>
                  <a:gd name="T95" fmla="*/ 60 h 168"/>
                  <a:gd name="T96" fmla="*/ 110 w 1847"/>
                  <a:gd name="T97" fmla="*/ 53 h 168"/>
                  <a:gd name="T98" fmla="*/ 105 w 1847"/>
                  <a:gd name="T99" fmla="*/ 5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87" name="Rectangle 336"/>
              <p:cNvSpPr>
                <a:spLocks noChangeArrowheads="1"/>
              </p:cNvSpPr>
              <p:nvPr/>
            </p:nvSpPr>
            <p:spPr bwMode="auto">
              <a:xfrm>
                <a:off x="5404" y="2596"/>
                <a:ext cx="29" cy="11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88" name="Rectangle 337"/>
              <p:cNvSpPr>
                <a:spLocks noChangeArrowheads="1"/>
              </p:cNvSpPr>
              <p:nvPr/>
            </p:nvSpPr>
            <p:spPr bwMode="auto">
              <a:xfrm>
                <a:off x="4761" y="2596"/>
                <a:ext cx="29" cy="11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89" name="Rectangle 338"/>
              <p:cNvSpPr>
                <a:spLocks noChangeArrowheads="1"/>
              </p:cNvSpPr>
              <p:nvPr/>
            </p:nvSpPr>
            <p:spPr bwMode="auto">
              <a:xfrm>
                <a:off x="5028" y="3160"/>
                <a:ext cx="138" cy="3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90" name="Rectangle 339"/>
              <p:cNvSpPr>
                <a:spLocks noChangeArrowheads="1"/>
              </p:cNvSpPr>
              <p:nvPr/>
            </p:nvSpPr>
            <p:spPr bwMode="auto">
              <a:xfrm>
                <a:off x="5028" y="3492"/>
                <a:ext cx="138" cy="1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91" name="Rectangle 340"/>
              <p:cNvSpPr>
                <a:spLocks noChangeArrowheads="1"/>
              </p:cNvSpPr>
              <p:nvPr/>
            </p:nvSpPr>
            <p:spPr bwMode="auto">
              <a:xfrm>
                <a:off x="5028" y="3553"/>
                <a:ext cx="138" cy="1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92" name="Rectangle 341"/>
              <p:cNvSpPr>
                <a:spLocks noChangeArrowheads="1"/>
              </p:cNvSpPr>
              <p:nvPr/>
            </p:nvSpPr>
            <p:spPr bwMode="auto">
              <a:xfrm>
                <a:off x="5028" y="3614"/>
                <a:ext cx="138" cy="1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93" name="Rectangle 342"/>
              <p:cNvSpPr>
                <a:spLocks noChangeArrowheads="1"/>
              </p:cNvSpPr>
              <p:nvPr/>
            </p:nvSpPr>
            <p:spPr bwMode="auto">
              <a:xfrm>
                <a:off x="5099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94" name="Rectangle 343"/>
              <p:cNvSpPr>
                <a:spLocks noChangeArrowheads="1"/>
              </p:cNvSpPr>
              <p:nvPr/>
            </p:nvSpPr>
            <p:spPr bwMode="auto">
              <a:xfrm>
                <a:off x="5099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95" name="Rectangle 344"/>
              <p:cNvSpPr>
                <a:spLocks noChangeArrowheads="1"/>
              </p:cNvSpPr>
              <p:nvPr/>
            </p:nvSpPr>
            <p:spPr bwMode="auto">
              <a:xfrm>
                <a:off x="5033" y="3185"/>
                <a:ext cx="62" cy="307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96" name="Rectangle 345"/>
              <p:cNvSpPr>
                <a:spLocks noChangeArrowheads="1"/>
              </p:cNvSpPr>
              <p:nvPr/>
            </p:nvSpPr>
            <p:spPr bwMode="auto">
              <a:xfrm>
                <a:off x="5099" y="3369"/>
                <a:ext cx="62" cy="18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97" name="Rectangle 346"/>
              <p:cNvSpPr>
                <a:spLocks noChangeArrowheads="1"/>
              </p:cNvSpPr>
              <p:nvPr/>
            </p:nvSpPr>
            <p:spPr bwMode="auto">
              <a:xfrm>
                <a:off x="5166" y="3418"/>
                <a:ext cx="38" cy="25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98" name="Rectangle 347"/>
              <p:cNvSpPr>
                <a:spLocks noChangeArrowheads="1"/>
              </p:cNvSpPr>
              <p:nvPr/>
            </p:nvSpPr>
            <p:spPr bwMode="auto">
              <a:xfrm>
                <a:off x="4995" y="3418"/>
                <a:ext cx="33" cy="258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699" name="Rectangle 348"/>
              <p:cNvSpPr>
                <a:spLocks noChangeArrowheads="1"/>
              </p:cNvSpPr>
              <p:nvPr/>
            </p:nvSpPr>
            <p:spPr bwMode="auto">
              <a:xfrm>
                <a:off x="5028" y="3510"/>
                <a:ext cx="138" cy="43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00" name="Rectangle 349"/>
              <p:cNvSpPr>
                <a:spLocks noChangeArrowheads="1"/>
              </p:cNvSpPr>
              <p:nvPr/>
            </p:nvSpPr>
            <p:spPr bwMode="auto">
              <a:xfrm>
                <a:off x="5028" y="3571"/>
                <a:ext cx="138" cy="43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01" name="Rectangle 350"/>
              <p:cNvSpPr>
                <a:spLocks noChangeArrowheads="1"/>
              </p:cNvSpPr>
              <p:nvPr/>
            </p:nvSpPr>
            <p:spPr bwMode="auto">
              <a:xfrm>
                <a:off x="5028" y="3627"/>
                <a:ext cx="138" cy="49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02" name="Rectangle 351"/>
              <p:cNvSpPr>
                <a:spLocks noChangeArrowheads="1"/>
              </p:cNvSpPr>
              <p:nvPr/>
            </p:nvSpPr>
            <p:spPr bwMode="auto">
              <a:xfrm>
                <a:off x="5099" y="3369"/>
                <a:ext cx="62" cy="18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03" name="Rectangle 352"/>
              <p:cNvSpPr>
                <a:spLocks noChangeArrowheads="1"/>
              </p:cNvSpPr>
              <p:nvPr/>
            </p:nvSpPr>
            <p:spPr bwMode="auto">
              <a:xfrm>
                <a:off x="5033" y="3369"/>
                <a:ext cx="62" cy="18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04" name="Rectangle 353"/>
              <p:cNvSpPr>
                <a:spLocks noChangeArrowheads="1"/>
              </p:cNvSpPr>
              <p:nvPr/>
            </p:nvSpPr>
            <p:spPr bwMode="auto">
              <a:xfrm>
                <a:off x="5099" y="3308"/>
                <a:ext cx="14" cy="55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05" name="Rectangle 354"/>
              <p:cNvSpPr>
                <a:spLocks noChangeArrowheads="1"/>
              </p:cNvSpPr>
              <p:nvPr/>
            </p:nvSpPr>
            <p:spPr bwMode="auto">
              <a:xfrm>
                <a:off x="5080" y="3308"/>
                <a:ext cx="14" cy="55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06" name="Rectangle 355"/>
              <p:cNvSpPr>
                <a:spLocks noChangeArrowheads="1"/>
              </p:cNvSpPr>
              <p:nvPr/>
            </p:nvSpPr>
            <p:spPr bwMode="auto">
              <a:xfrm>
                <a:off x="5099" y="3393"/>
                <a:ext cx="62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07" name="Rectangle 356"/>
              <p:cNvSpPr>
                <a:spLocks noChangeArrowheads="1"/>
              </p:cNvSpPr>
              <p:nvPr/>
            </p:nvSpPr>
            <p:spPr bwMode="auto">
              <a:xfrm>
                <a:off x="5033" y="3393"/>
                <a:ext cx="62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08" name="Rectangle 357"/>
              <p:cNvSpPr>
                <a:spLocks noChangeArrowheads="1"/>
              </p:cNvSpPr>
              <p:nvPr/>
            </p:nvSpPr>
            <p:spPr bwMode="auto">
              <a:xfrm>
                <a:off x="5166" y="3547"/>
                <a:ext cx="38" cy="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09" name="Rectangle 358"/>
              <p:cNvSpPr>
                <a:spLocks noChangeArrowheads="1"/>
              </p:cNvSpPr>
              <p:nvPr/>
            </p:nvSpPr>
            <p:spPr bwMode="auto">
              <a:xfrm>
                <a:off x="4995" y="3547"/>
                <a:ext cx="33" cy="3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10" name="Rectangle 359"/>
              <p:cNvSpPr>
                <a:spLocks noChangeArrowheads="1"/>
              </p:cNvSpPr>
              <p:nvPr/>
            </p:nvSpPr>
            <p:spPr bwMode="auto">
              <a:xfrm>
                <a:off x="5333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11" name="Rectangle 360"/>
              <p:cNvSpPr>
                <a:spLocks noChangeArrowheads="1"/>
              </p:cNvSpPr>
              <p:nvPr/>
            </p:nvSpPr>
            <p:spPr bwMode="auto">
              <a:xfrm>
                <a:off x="5228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12" name="Rectangle 361"/>
              <p:cNvSpPr>
                <a:spLocks noChangeArrowheads="1"/>
              </p:cNvSpPr>
              <p:nvPr/>
            </p:nvSpPr>
            <p:spPr bwMode="auto">
              <a:xfrm>
                <a:off x="4914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13" name="Rectangle 362"/>
              <p:cNvSpPr>
                <a:spLocks noChangeArrowheads="1"/>
              </p:cNvSpPr>
              <p:nvPr/>
            </p:nvSpPr>
            <p:spPr bwMode="auto">
              <a:xfrm>
                <a:off x="5123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14" name="Rectangle 363"/>
              <p:cNvSpPr>
                <a:spLocks noChangeArrowheads="1"/>
              </p:cNvSpPr>
              <p:nvPr/>
            </p:nvSpPr>
            <p:spPr bwMode="auto">
              <a:xfrm>
                <a:off x="5228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15" name="Rectangle 364"/>
              <p:cNvSpPr>
                <a:spLocks noChangeArrowheads="1"/>
              </p:cNvSpPr>
              <p:nvPr/>
            </p:nvSpPr>
            <p:spPr bwMode="auto">
              <a:xfrm>
                <a:off x="5333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16" name="Rectangle 365"/>
              <p:cNvSpPr>
                <a:spLocks noChangeArrowheads="1"/>
              </p:cNvSpPr>
              <p:nvPr/>
            </p:nvSpPr>
            <p:spPr bwMode="auto">
              <a:xfrm>
                <a:off x="5018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17" name="Rectangle 366"/>
              <p:cNvSpPr>
                <a:spLocks noChangeArrowheads="1"/>
              </p:cNvSpPr>
              <p:nvPr/>
            </p:nvSpPr>
            <p:spPr bwMode="auto">
              <a:xfrm>
                <a:off x="4809" y="2743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18" name="Rectangle 367"/>
              <p:cNvSpPr>
                <a:spLocks noChangeArrowheads="1"/>
              </p:cNvSpPr>
              <p:nvPr/>
            </p:nvSpPr>
            <p:spPr bwMode="auto">
              <a:xfrm>
                <a:off x="4914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19" name="Rectangle 368"/>
              <p:cNvSpPr>
                <a:spLocks noChangeArrowheads="1"/>
              </p:cNvSpPr>
              <p:nvPr/>
            </p:nvSpPr>
            <p:spPr bwMode="auto">
              <a:xfrm>
                <a:off x="4809" y="3160"/>
                <a:ext cx="52" cy="276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20" name="Freeform 369"/>
              <p:cNvSpPr>
                <a:spLocks/>
              </p:cNvSpPr>
              <p:nvPr/>
            </p:nvSpPr>
            <p:spPr bwMode="auto">
              <a:xfrm>
                <a:off x="5114" y="2718"/>
                <a:ext cx="71" cy="325"/>
              </a:xfrm>
              <a:custGeom>
                <a:avLst/>
                <a:gdLst>
                  <a:gd name="T0" fmla="*/ 21 w 217"/>
                  <a:gd name="T1" fmla="*/ 163 h 373"/>
                  <a:gd name="T2" fmla="*/ 3 w 217"/>
                  <a:gd name="T3" fmla="*/ 163 h 373"/>
                  <a:gd name="T4" fmla="*/ 3 w 217"/>
                  <a:gd name="T5" fmla="*/ 260 h 373"/>
                  <a:gd name="T6" fmla="*/ 21 w 217"/>
                  <a:gd name="T7" fmla="*/ 260 h 373"/>
                  <a:gd name="T8" fmla="*/ 24 w 217"/>
                  <a:gd name="T9" fmla="*/ 281 h 373"/>
                  <a:gd name="T10" fmla="*/ 0 w 217"/>
                  <a:gd name="T11" fmla="*/ 281 h 373"/>
                  <a:gd name="T12" fmla="*/ 0 w 217"/>
                  <a:gd name="T13" fmla="*/ 0 h 373"/>
                  <a:gd name="T14" fmla="*/ 24 w 217"/>
                  <a:gd name="T15" fmla="*/ 0 h 373"/>
                  <a:gd name="T16" fmla="*/ 21 w 217"/>
                  <a:gd name="T17" fmla="*/ 22 h 373"/>
                  <a:gd name="T18" fmla="*/ 3 w 217"/>
                  <a:gd name="T19" fmla="*/ 22 h 373"/>
                  <a:gd name="T20" fmla="*/ 3 w 217"/>
                  <a:gd name="T21" fmla="*/ 129 h 373"/>
                  <a:gd name="T22" fmla="*/ 21 w 217"/>
                  <a:gd name="T23" fmla="*/ 129 h 373"/>
                  <a:gd name="T24" fmla="*/ 21 w 217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21" name="Freeform 370"/>
              <p:cNvSpPr>
                <a:spLocks/>
              </p:cNvSpPr>
              <p:nvPr/>
            </p:nvSpPr>
            <p:spPr bwMode="auto">
              <a:xfrm>
                <a:off x="5176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22" name="Freeform 371"/>
              <p:cNvSpPr>
                <a:spLocks/>
              </p:cNvSpPr>
              <p:nvPr/>
            </p:nvSpPr>
            <p:spPr bwMode="auto">
              <a:xfrm>
                <a:off x="5218" y="2718"/>
                <a:ext cx="71" cy="325"/>
              </a:xfrm>
              <a:custGeom>
                <a:avLst/>
                <a:gdLst>
                  <a:gd name="T0" fmla="*/ 21 w 216"/>
                  <a:gd name="T1" fmla="*/ 163 h 373"/>
                  <a:gd name="T2" fmla="*/ 3 w 216"/>
                  <a:gd name="T3" fmla="*/ 163 h 373"/>
                  <a:gd name="T4" fmla="*/ 3 w 216"/>
                  <a:gd name="T5" fmla="*/ 260 h 373"/>
                  <a:gd name="T6" fmla="*/ 21 w 216"/>
                  <a:gd name="T7" fmla="*/ 260 h 373"/>
                  <a:gd name="T8" fmla="*/ 24 w 216"/>
                  <a:gd name="T9" fmla="*/ 281 h 373"/>
                  <a:gd name="T10" fmla="*/ 0 w 216"/>
                  <a:gd name="T11" fmla="*/ 281 h 373"/>
                  <a:gd name="T12" fmla="*/ 0 w 216"/>
                  <a:gd name="T13" fmla="*/ 0 h 373"/>
                  <a:gd name="T14" fmla="*/ 24 w 216"/>
                  <a:gd name="T15" fmla="*/ 0 h 373"/>
                  <a:gd name="T16" fmla="*/ 21 w 216"/>
                  <a:gd name="T17" fmla="*/ 22 h 373"/>
                  <a:gd name="T18" fmla="*/ 3 w 216"/>
                  <a:gd name="T19" fmla="*/ 22 h 373"/>
                  <a:gd name="T20" fmla="*/ 3 w 216"/>
                  <a:gd name="T21" fmla="*/ 129 h 373"/>
                  <a:gd name="T22" fmla="*/ 21 w 216"/>
                  <a:gd name="T23" fmla="*/ 129 h 373"/>
                  <a:gd name="T24" fmla="*/ 21 w 216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23" name="Freeform 372"/>
              <p:cNvSpPr>
                <a:spLocks/>
              </p:cNvSpPr>
              <p:nvPr/>
            </p:nvSpPr>
            <p:spPr bwMode="auto">
              <a:xfrm>
                <a:off x="5280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24" name="Freeform 373"/>
              <p:cNvSpPr>
                <a:spLocks/>
              </p:cNvSpPr>
              <p:nvPr/>
            </p:nvSpPr>
            <p:spPr bwMode="auto">
              <a:xfrm>
                <a:off x="5323" y="2718"/>
                <a:ext cx="71" cy="325"/>
              </a:xfrm>
              <a:custGeom>
                <a:avLst/>
                <a:gdLst>
                  <a:gd name="T0" fmla="*/ 21 w 217"/>
                  <a:gd name="T1" fmla="*/ 163 h 373"/>
                  <a:gd name="T2" fmla="*/ 3 w 217"/>
                  <a:gd name="T3" fmla="*/ 163 h 373"/>
                  <a:gd name="T4" fmla="*/ 3 w 217"/>
                  <a:gd name="T5" fmla="*/ 260 h 373"/>
                  <a:gd name="T6" fmla="*/ 21 w 217"/>
                  <a:gd name="T7" fmla="*/ 260 h 373"/>
                  <a:gd name="T8" fmla="*/ 24 w 217"/>
                  <a:gd name="T9" fmla="*/ 281 h 373"/>
                  <a:gd name="T10" fmla="*/ 0 w 217"/>
                  <a:gd name="T11" fmla="*/ 281 h 373"/>
                  <a:gd name="T12" fmla="*/ 0 w 217"/>
                  <a:gd name="T13" fmla="*/ 0 h 373"/>
                  <a:gd name="T14" fmla="*/ 24 w 217"/>
                  <a:gd name="T15" fmla="*/ 0 h 373"/>
                  <a:gd name="T16" fmla="*/ 21 w 217"/>
                  <a:gd name="T17" fmla="*/ 22 h 373"/>
                  <a:gd name="T18" fmla="*/ 3 w 217"/>
                  <a:gd name="T19" fmla="*/ 22 h 373"/>
                  <a:gd name="T20" fmla="*/ 3 w 217"/>
                  <a:gd name="T21" fmla="*/ 129 h 373"/>
                  <a:gd name="T22" fmla="*/ 21 w 217"/>
                  <a:gd name="T23" fmla="*/ 129 h 373"/>
                  <a:gd name="T24" fmla="*/ 21 w 217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25" name="Freeform 374"/>
              <p:cNvSpPr>
                <a:spLocks/>
              </p:cNvSpPr>
              <p:nvPr/>
            </p:nvSpPr>
            <p:spPr bwMode="auto">
              <a:xfrm>
                <a:off x="5385" y="2718"/>
                <a:ext cx="10" cy="325"/>
              </a:xfrm>
              <a:custGeom>
                <a:avLst/>
                <a:gdLst>
                  <a:gd name="T0" fmla="*/ 0 w 29"/>
                  <a:gd name="T1" fmla="*/ 22 h 373"/>
                  <a:gd name="T2" fmla="*/ 0 w 29"/>
                  <a:gd name="T3" fmla="*/ 260 h 373"/>
                  <a:gd name="T4" fmla="*/ 3 w 29"/>
                  <a:gd name="T5" fmla="*/ 281 h 373"/>
                  <a:gd name="T6" fmla="*/ 3 w 29"/>
                  <a:gd name="T7" fmla="*/ 0 h 373"/>
                  <a:gd name="T8" fmla="*/ 0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26" name="Freeform 375"/>
              <p:cNvSpPr>
                <a:spLocks/>
              </p:cNvSpPr>
              <p:nvPr/>
            </p:nvSpPr>
            <p:spPr bwMode="auto">
              <a:xfrm>
                <a:off x="5218" y="3136"/>
                <a:ext cx="71" cy="325"/>
              </a:xfrm>
              <a:custGeom>
                <a:avLst/>
                <a:gdLst>
                  <a:gd name="T0" fmla="*/ 21 w 216"/>
                  <a:gd name="T1" fmla="*/ 165 h 372"/>
                  <a:gd name="T2" fmla="*/ 3 w 216"/>
                  <a:gd name="T3" fmla="*/ 165 h 372"/>
                  <a:gd name="T4" fmla="*/ 3 w 216"/>
                  <a:gd name="T5" fmla="*/ 260 h 372"/>
                  <a:gd name="T6" fmla="*/ 21 w 216"/>
                  <a:gd name="T7" fmla="*/ 260 h 372"/>
                  <a:gd name="T8" fmla="*/ 24 w 216"/>
                  <a:gd name="T9" fmla="*/ 282 h 372"/>
                  <a:gd name="T10" fmla="*/ 0 w 216"/>
                  <a:gd name="T11" fmla="*/ 282 h 372"/>
                  <a:gd name="T12" fmla="*/ 0 w 216"/>
                  <a:gd name="T13" fmla="*/ 0 h 372"/>
                  <a:gd name="T14" fmla="*/ 24 w 216"/>
                  <a:gd name="T15" fmla="*/ 0 h 372"/>
                  <a:gd name="T16" fmla="*/ 21 w 216"/>
                  <a:gd name="T17" fmla="*/ 21 h 372"/>
                  <a:gd name="T18" fmla="*/ 3 w 216"/>
                  <a:gd name="T19" fmla="*/ 21 h 372"/>
                  <a:gd name="T20" fmla="*/ 3 w 216"/>
                  <a:gd name="T21" fmla="*/ 130 h 372"/>
                  <a:gd name="T22" fmla="*/ 21 w 216"/>
                  <a:gd name="T23" fmla="*/ 130 h 372"/>
                  <a:gd name="T24" fmla="*/ 21 w 216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27" name="Freeform 376"/>
              <p:cNvSpPr>
                <a:spLocks/>
              </p:cNvSpPr>
              <p:nvPr/>
            </p:nvSpPr>
            <p:spPr bwMode="auto">
              <a:xfrm>
                <a:off x="5280" y="3136"/>
                <a:ext cx="10" cy="325"/>
              </a:xfrm>
              <a:custGeom>
                <a:avLst/>
                <a:gdLst>
                  <a:gd name="T0" fmla="*/ 0 w 29"/>
                  <a:gd name="T1" fmla="*/ 21 h 372"/>
                  <a:gd name="T2" fmla="*/ 0 w 29"/>
                  <a:gd name="T3" fmla="*/ 260 h 372"/>
                  <a:gd name="T4" fmla="*/ 3 w 29"/>
                  <a:gd name="T5" fmla="*/ 282 h 372"/>
                  <a:gd name="T6" fmla="*/ 3 w 29"/>
                  <a:gd name="T7" fmla="*/ 0 h 372"/>
                  <a:gd name="T8" fmla="*/ 0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28" name="Freeform 377"/>
              <p:cNvSpPr>
                <a:spLocks/>
              </p:cNvSpPr>
              <p:nvPr/>
            </p:nvSpPr>
            <p:spPr bwMode="auto">
              <a:xfrm>
                <a:off x="5323" y="3136"/>
                <a:ext cx="71" cy="325"/>
              </a:xfrm>
              <a:custGeom>
                <a:avLst/>
                <a:gdLst>
                  <a:gd name="T0" fmla="*/ 21 w 217"/>
                  <a:gd name="T1" fmla="*/ 165 h 372"/>
                  <a:gd name="T2" fmla="*/ 3 w 217"/>
                  <a:gd name="T3" fmla="*/ 165 h 372"/>
                  <a:gd name="T4" fmla="*/ 3 w 217"/>
                  <a:gd name="T5" fmla="*/ 260 h 372"/>
                  <a:gd name="T6" fmla="*/ 21 w 217"/>
                  <a:gd name="T7" fmla="*/ 260 h 372"/>
                  <a:gd name="T8" fmla="*/ 24 w 217"/>
                  <a:gd name="T9" fmla="*/ 282 h 372"/>
                  <a:gd name="T10" fmla="*/ 0 w 217"/>
                  <a:gd name="T11" fmla="*/ 282 h 372"/>
                  <a:gd name="T12" fmla="*/ 0 w 217"/>
                  <a:gd name="T13" fmla="*/ 0 h 372"/>
                  <a:gd name="T14" fmla="*/ 24 w 217"/>
                  <a:gd name="T15" fmla="*/ 0 h 372"/>
                  <a:gd name="T16" fmla="*/ 21 w 217"/>
                  <a:gd name="T17" fmla="*/ 21 h 372"/>
                  <a:gd name="T18" fmla="*/ 3 w 217"/>
                  <a:gd name="T19" fmla="*/ 21 h 372"/>
                  <a:gd name="T20" fmla="*/ 3 w 217"/>
                  <a:gd name="T21" fmla="*/ 130 h 372"/>
                  <a:gd name="T22" fmla="*/ 21 w 217"/>
                  <a:gd name="T23" fmla="*/ 130 h 372"/>
                  <a:gd name="T24" fmla="*/ 21 w 217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29" name="Freeform 378"/>
              <p:cNvSpPr>
                <a:spLocks/>
              </p:cNvSpPr>
              <p:nvPr/>
            </p:nvSpPr>
            <p:spPr bwMode="auto">
              <a:xfrm>
                <a:off x="5385" y="3136"/>
                <a:ext cx="10" cy="325"/>
              </a:xfrm>
              <a:custGeom>
                <a:avLst/>
                <a:gdLst>
                  <a:gd name="T0" fmla="*/ 0 w 29"/>
                  <a:gd name="T1" fmla="*/ 21 h 372"/>
                  <a:gd name="T2" fmla="*/ 0 w 29"/>
                  <a:gd name="T3" fmla="*/ 260 h 372"/>
                  <a:gd name="T4" fmla="*/ 3 w 29"/>
                  <a:gd name="T5" fmla="*/ 282 h 372"/>
                  <a:gd name="T6" fmla="*/ 3 w 29"/>
                  <a:gd name="T7" fmla="*/ 0 h 372"/>
                  <a:gd name="T8" fmla="*/ 0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30" name="Freeform 379"/>
              <p:cNvSpPr>
                <a:spLocks/>
              </p:cNvSpPr>
              <p:nvPr/>
            </p:nvSpPr>
            <p:spPr bwMode="auto">
              <a:xfrm>
                <a:off x="5009" y="2718"/>
                <a:ext cx="71" cy="325"/>
              </a:xfrm>
              <a:custGeom>
                <a:avLst/>
                <a:gdLst>
                  <a:gd name="T0" fmla="*/ 3 w 215"/>
                  <a:gd name="T1" fmla="*/ 163 h 373"/>
                  <a:gd name="T2" fmla="*/ 21 w 215"/>
                  <a:gd name="T3" fmla="*/ 163 h 373"/>
                  <a:gd name="T4" fmla="*/ 21 w 215"/>
                  <a:gd name="T5" fmla="*/ 260 h 373"/>
                  <a:gd name="T6" fmla="*/ 3 w 215"/>
                  <a:gd name="T7" fmla="*/ 260 h 373"/>
                  <a:gd name="T8" fmla="*/ 0 w 215"/>
                  <a:gd name="T9" fmla="*/ 281 h 373"/>
                  <a:gd name="T10" fmla="*/ 24 w 215"/>
                  <a:gd name="T11" fmla="*/ 281 h 373"/>
                  <a:gd name="T12" fmla="*/ 24 w 215"/>
                  <a:gd name="T13" fmla="*/ 0 h 373"/>
                  <a:gd name="T14" fmla="*/ 0 w 215"/>
                  <a:gd name="T15" fmla="*/ 0 h 373"/>
                  <a:gd name="T16" fmla="*/ 3 w 215"/>
                  <a:gd name="T17" fmla="*/ 22 h 373"/>
                  <a:gd name="T18" fmla="*/ 21 w 215"/>
                  <a:gd name="T19" fmla="*/ 22 h 373"/>
                  <a:gd name="T20" fmla="*/ 21 w 215"/>
                  <a:gd name="T21" fmla="*/ 129 h 373"/>
                  <a:gd name="T22" fmla="*/ 3 w 215"/>
                  <a:gd name="T23" fmla="*/ 129 h 373"/>
                  <a:gd name="T24" fmla="*/ 3 w 215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31" name="Freeform 380"/>
              <p:cNvSpPr>
                <a:spLocks/>
              </p:cNvSpPr>
              <p:nvPr/>
            </p:nvSpPr>
            <p:spPr bwMode="auto">
              <a:xfrm>
                <a:off x="5009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32" name="Freeform 381"/>
              <p:cNvSpPr>
                <a:spLocks/>
              </p:cNvSpPr>
              <p:nvPr/>
            </p:nvSpPr>
            <p:spPr bwMode="auto">
              <a:xfrm>
                <a:off x="4904" y="2718"/>
                <a:ext cx="71" cy="325"/>
              </a:xfrm>
              <a:custGeom>
                <a:avLst/>
                <a:gdLst>
                  <a:gd name="T0" fmla="*/ 3 w 216"/>
                  <a:gd name="T1" fmla="*/ 163 h 373"/>
                  <a:gd name="T2" fmla="*/ 20 w 216"/>
                  <a:gd name="T3" fmla="*/ 163 h 373"/>
                  <a:gd name="T4" fmla="*/ 20 w 216"/>
                  <a:gd name="T5" fmla="*/ 260 h 373"/>
                  <a:gd name="T6" fmla="*/ 3 w 216"/>
                  <a:gd name="T7" fmla="*/ 260 h 373"/>
                  <a:gd name="T8" fmla="*/ 0 w 216"/>
                  <a:gd name="T9" fmla="*/ 281 h 373"/>
                  <a:gd name="T10" fmla="*/ 23 w 216"/>
                  <a:gd name="T11" fmla="*/ 281 h 373"/>
                  <a:gd name="T12" fmla="*/ 23 w 216"/>
                  <a:gd name="T13" fmla="*/ 0 h 373"/>
                  <a:gd name="T14" fmla="*/ 0 w 216"/>
                  <a:gd name="T15" fmla="*/ 0 h 373"/>
                  <a:gd name="T16" fmla="*/ 3 w 216"/>
                  <a:gd name="T17" fmla="*/ 22 h 373"/>
                  <a:gd name="T18" fmla="*/ 20 w 216"/>
                  <a:gd name="T19" fmla="*/ 22 h 373"/>
                  <a:gd name="T20" fmla="*/ 20 w 216"/>
                  <a:gd name="T21" fmla="*/ 129 h 373"/>
                  <a:gd name="T22" fmla="*/ 3 w 216"/>
                  <a:gd name="T23" fmla="*/ 129 h 373"/>
                  <a:gd name="T24" fmla="*/ 3 w 216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33" name="Freeform 382"/>
              <p:cNvSpPr>
                <a:spLocks/>
              </p:cNvSpPr>
              <p:nvPr/>
            </p:nvSpPr>
            <p:spPr bwMode="auto">
              <a:xfrm>
                <a:off x="4904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34" name="Freeform 383"/>
              <p:cNvSpPr>
                <a:spLocks/>
              </p:cNvSpPr>
              <p:nvPr/>
            </p:nvSpPr>
            <p:spPr bwMode="auto">
              <a:xfrm>
                <a:off x="4799" y="2718"/>
                <a:ext cx="71" cy="325"/>
              </a:xfrm>
              <a:custGeom>
                <a:avLst/>
                <a:gdLst>
                  <a:gd name="T0" fmla="*/ 3 w 215"/>
                  <a:gd name="T1" fmla="*/ 163 h 373"/>
                  <a:gd name="T2" fmla="*/ 21 w 215"/>
                  <a:gd name="T3" fmla="*/ 163 h 373"/>
                  <a:gd name="T4" fmla="*/ 21 w 215"/>
                  <a:gd name="T5" fmla="*/ 260 h 373"/>
                  <a:gd name="T6" fmla="*/ 3 w 215"/>
                  <a:gd name="T7" fmla="*/ 260 h 373"/>
                  <a:gd name="T8" fmla="*/ 0 w 215"/>
                  <a:gd name="T9" fmla="*/ 281 h 373"/>
                  <a:gd name="T10" fmla="*/ 24 w 215"/>
                  <a:gd name="T11" fmla="*/ 281 h 373"/>
                  <a:gd name="T12" fmla="*/ 24 w 215"/>
                  <a:gd name="T13" fmla="*/ 0 h 373"/>
                  <a:gd name="T14" fmla="*/ 0 w 215"/>
                  <a:gd name="T15" fmla="*/ 0 h 373"/>
                  <a:gd name="T16" fmla="*/ 3 w 215"/>
                  <a:gd name="T17" fmla="*/ 22 h 373"/>
                  <a:gd name="T18" fmla="*/ 21 w 215"/>
                  <a:gd name="T19" fmla="*/ 22 h 373"/>
                  <a:gd name="T20" fmla="*/ 21 w 215"/>
                  <a:gd name="T21" fmla="*/ 129 h 373"/>
                  <a:gd name="T22" fmla="*/ 3 w 215"/>
                  <a:gd name="T23" fmla="*/ 129 h 373"/>
                  <a:gd name="T24" fmla="*/ 3 w 215"/>
                  <a:gd name="T25" fmla="*/ 16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35" name="Freeform 384"/>
              <p:cNvSpPr>
                <a:spLocks/>
              </p:cNvSpPr>
              <p:nvPr/>
            </p:nvSpPr>
            <p:spPr bwMode="auto">
              <a:xfrm>
                <a:off x="4799" y="2718"/>
                <a:ext cx="10" cy="325"/>
              </a:xfrm>
              <a:custGeom>
                <a:avLst/>
                <a:gdLst>
                  <a:gd name="T0" fmla="*/ 3 w 29"/>
                  <a:gd name="T1" fmla="*/ 22 h 373"/>
                  <a:gd name="T2" fmla="*/ 3 w 29"/>
                  <a:gd name="T3" fmla="*/ 260 h 373"/>
                  <a:gd name="T4" fmla="*/ 0 w 29"/>
                  <a:gd name="T5" fmla="*/ 281 h 373"/>
                  <a:gd name="T6" fmla="*/ 0 w 29"/>
                  <a:gd name="T7" fmla="*/ 0 h 373"/>
                  <a:gd name="T8" fmla="*/ 3 w 29"/>
                  <a:gd name="T9" fmla="*/ 22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36" name="Freeform 386"/>
              <p:cNvSpPr>
                <a:spLocks/>
              </p:cNvSpPr>
              <p:nvPr/>
            </p:nvSpPr>
            <p:spPr bwMode="auto">
              <a:xfrm>
                <a:off x="4904" y="3136"/>
                <a:ext cx="10" cy="325"/>
              </a:xfrm>
              <a:custGeom>
                <a:avLst/>
                <a:gdLst>
                  <a:gd name="T0" fmla="*/ 3 w 29"/>
                  <a:gd name="T1" fmla="*/ 21 h 372"/>
                  <a:gd name="T2" fmla="*/ 3 w 29"/>
                  <a:gd name="T3" fmla="*/ 260 h 372"/>
                  <a:gd name="T4" fmla="*/ 0 w 29"/>
                  <a:gd name="T5" fmla="*/ 282 h 372"/>
                  <a:gd name="T6" fmla="*/ 0 w 29"/>
                  <a:gd name="T7" fmla="*/ 0 h 372"/>
                  <a:gd name="T8" fmla="*/ 3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37" name="Freeform 387"/>
              <p:cNvSpPr>
                <a:spLocks/>
              </p:cNvSpPr>
              <p:nvPr/>
            </p:nvSpPr>
            <p:spPr bwMode="auto">
              <a:xfrm>
                <a:off x="4799" y="3136"/>
                <a:ext cx="71" cy="325"/>
              </a:xfrm>
              <a:custGeom>
                <a:avLst/>
                <a:gdLst>
                  <a:gd name="T0" fmla="*/ 3 w 215"/>
                  <a:gd name="T1" fmla="*/ 165 h 372"/>
                  <a:gd name="T2" fmla="*/ 21 w 215"/>
                  <a:gd name="T3" fmla="*/ 165 h 372"/>
                  <a:gd name="T4" fmla="*/ 21 w 215"/>
                  <a:gd name="T5" fmla="*/ 260 h 372"/>
                  <a:gd name="T6" fmla="*/ 3 w 215"/>
                  <a:gd name="T7" fmla="*/ 260 h 372"/>
                  <a:gd name="T8" fmla="*/ 0 w 215"/>
                  <a:gd name="T9" fmla="*/ 282 h 372"/>
                  <a:gd name="T10" fmla="*/ 24 w 215"/>
                  <a:gd name="T11" fmla="*/ 282 h 372"/>
                  <a:gd name="T12" fmla="*/ 24 w 215"/>
                  <a:gd name="T13" fmla="*/ 0 h 372"/>
                  <a:gd name="T14" fmla="*/ 0 w 215"/>
                  <a:gd name="T15" fmla="*/ 0 h 372"/>
                  <a:gd name="T16" fmla="*/ 3 w 215"/>
                  <a:gd name="T17" fmla="*/ 21 h 372"/>
                  <a:gd name="T18" fmla="*/ 21 w 215"/>
                  <a:gd name="T19" fmla="*/ 21 h 372"/>
                  <a:gd name="T20" fmla="*/ 21 w 215"/>
                  <a:gd name="T21" fmla="*/ 130 h 372"/>
                  <a:gd name="T22" fmla="*/ 3 w 215"/>
                  <a:gd name="T23" fmla="*/ 130 h 372"/>
                  <a:gd name="T24" fmla="*/ 3 w 215"/>
                  <a:gd name="T25" fmla="*/ 165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38" name="Freeform 388"/>
              <p:cNvSpPr>
                <a:spLocks/>
              </p:cNvSpPr>
              <p:nvPr/>
            </p:nvSpPr>
            <p:spPr bwMode="auto">
              <a:xfrm>
                <a:off x="4799" y="3136"/>
                <a:ext cx="10" cy="325"/>
              </a:xfrm>
              <a:custGeom>
                <a:avLst/>
                <a:gdLst>
                  <a:gd name="T0" fmla="*/ 3 w 29"/>
                  <a:gd name="T1" fmla="*/ 21 h 372"/>
                  <a:gd name="T2" fmla="*/ 3 w 29"/>
                  <a:gd name="T3" fmla="*/ 260 h 372"/>
                  <a:gd name="T4" fmla="*/ 0 w 29"/>
                  <a:gd name="T5" fmla="*/ 282 h 372"/>
                  <a:gd name="T6" fmla="*/ 0 w 29"/>
                  <a:gd name="T7" fmla="*/ 0 h 372"/>
                  <a:gd name="T8" fmla="*/ 3 w 29"/>
                  <a:gd name="T9" fmla="*/ 21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39" name="Rectangle 389"/>
              <p:cNvSpPr>
                <a:spLocks noChangeArrowheads="1"/>
              </p:cNvSpPr>
              <p:nvPr/>
            </p:nvSpPr>
            <p:spPr bwMode="auto">
              <a:xfrm>
                <a:off x="5114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40" name="Rectangle 390"/>
              <p:cNvSpPr>
                <a:spLocks noChangeArrowheads="1"/>
              </p:cNvSpPr>
              <p:nvPr/>
            </p:nvSpPr>
            <p:spPr bwMode="auto">
              <a:xfrm>
                <a:off x="5218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41" name="Rectangle 391"/>
              <p:cNvSpPr>
                <a:spLocks noChangeArrowheads="1"/>
              </p:cNvSpPr>
              <p:nvPr/>
            </p:nvSpPr>
            <p:spPr bwMode="auto">
              <a:xfrm>
                <a:off x="5323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42" name="Rectangle 392"/>
              <p:cNvSpPr>
                <a:spLocks noChangeArrowheads="1"/>
              </p:cNvSpPr>
              <p:nvPr/>
            </p:nvSpPr>
            <p:spPr bwMode="auto">
              <a:xfrm>
                <a:off x="5009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43" name="Rectangle 393"/>
              <p:cNvSpPr>
                <a:spLocks noChangeArrowheads="1"/>
              </p:cNvSpPr>
              <p:nvPr/>
            </p:nvSpPr>
            <p:spPr bwMode="auto">
              <a:xfrm>
                <a:off x="4904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44" name="Rectangle 394"/>
              <p:cNvSpPr>
                <a:spLocks noChangeArrowheads="1"/>
              </p:cNvSpPr>
              <p:nvPr/>
            </p:nvSpPr>
            <p:spPr bwMode="auto">
              <a:xfrm>
                <a:off x="4799" y="2896"/>
                <a:ext cx="71" cy="1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  <p:sp>
            <p:nvSpPr>
              <p:cNvPr id="745" name="Freeform 395"/>
              <p:cNvSpPr>
                <a:spLocks/>
              </p:cNvSpPr>
              <p:nvPr/>
            </p:nvSpPr>
            <p:spPr bwMode="auto">
              <a:xfrm>
                <a:off x="4985" y="2731"/>
                <a:ext cx="14" cy="43"/>
              </a:xfrm>
              <a:custGeom>
                <a:avLst/>
                <a:gdLst>
                  <a:gd name="T0" fmla="*/ 2 w 37"/>
                  <a:gd name="T1" fmla="*/ 36 h 38"/>
                  <a:gd name="T2" fmla="*/ 3 w 37"/>
                  <a:gd name="T3" fmla="*/ 34 h 38"/>
                  <a:gd name="T4" fmla="*/ 3 w 37"/>
                  <a:gd name="T5" fmla="*/ 30 h 38"/>
                  <a:gd name="T6" fmla="*/ 4 w 37"/>
                  <a:gd name="T7" fmla="*/ 23 h 38"/>
                  <a:gd name="T8" fmla="*/ 4 w 37"/>
                  <a:gd name="T9" fmla="*/ 19 h 38"/>
                  <a:gd name="T10" fmla="*/ 4 w 37"/>
                  <a:gd name="T11" fmla="*/ 12 h 38"/>
                  <a:gd name="T12" fmla="*/ 3 w 37"/>
                  <a:gd name="T13" fmla="*/ 5 h 38"/>
                  <a:gd name="T14" fmla="*/ 3 w 37"/>
                  <a:gd name="T15" fmla="*/ 1 h 38"/>
                  <a:gd name="T16" fmla="*/ 2 w 37"/>
                  <a:gd name="T17" fmla="*/ 0 h 38"/>
                  <a:gd name="T18" fmla="*/ 1 w 37"/>
                  <a:gd name="T19" fmla="*/ 1 h 38"/>
                  <a:gd name="T20" fmla="*/ 1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23 h 38"/>
                  <a:gd name="T28" fmla="*/ 1 w 37"/>
                  <a:gd name="T29" fmla="*/ 30 h 38"/>
                  <a:gd name="T30" fmla="*/ 1 w 37"/>
                  <a:gd name="T31" fmla="*/ 34 h 38"/>
                  <a:gd name="T32" fmla="*/ 2 w 37"/>
                  <a:gd name="T33" fmla="*/ 36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black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41075" name="Text Box 97"/>
            <p:cNvSpPr txBox="1">
              <a:spLocks noChangeArrowheads="1"/>
            </p:cNvSpPr>
            <p:nvPr/>
          </p:nvSpPr>
          <p:spPr bwMode="auto">
            <a:xfrm>
              <a:off x="10027628" y="4908696"/>
              <a:ext cx="1995118" cy="4399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социально-значимые объекты</a:t>
              </a:r>
            </a:p>
          </p:txBody>
        </p:sp>
        <p:sp>
          <p:nvSpPr>
            <p:cNvPr id="651" name="Line 281"/>
            <p:cNvSpPr>
              <a:spLocks noChangeShapeType="1"/>
            </p:cNvSpPr>
            <p:nvPr/>
          </p:nvSpPr>
          <p:spPr bwMode="auto">
            <a:xfrm>
              <a:off x="9640496" y="4103198"/>
              <a:ext cx="0" cy="35085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502922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endParaRPr>
            </a:p>
          </p:txBody>
        </p:sp>
        <p:sp>
          <p:nvSpPr>
            <p:cNvPr id="652" name="Freeform 285"/>
            <p:cNvSpPr>
              <a:spLocks/>
            </p:cNvSpPr>
            <p:nvPr/>
          </p:nvSpPr>
          <p:spPr bwMode="auto">
            <a:xfrm>
              <a:off x="9637473" y="4080803"/>
              <a:ext cx="266033" cy="267248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502922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/>
              </a:endParaRPr>
            </a:p>
          </p:txBody>
        </p:sp>
        <p:sp>
          <p:nvSpPr>
            <p:cNvPr id="41078" name="Text Box 97"/>
            <p:cNvSpPr txBox="1">
              <a:spLocks noChangeArrowheads="1"/>
            </p:cNvSpPr>
            <p:nvPr/>
          </p:nvSpPr>
          <p:spPr bwMode="auto">
            <a:xfrm>
              <a:off x="10015522" y="4085072"/>
              <a:ext cx="1882973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СиС МЧС</a:t>
              </a:r>
            </a:p>
          </p:txBody>
        </p:sp>
        <p:sp>
          <p:nvSpPr>
            <p:cNvPr id="41079" name="Text Box 97"/>
            <p:cNvSpPr txBox="1">
              <a:spLocks noChangeArrowheads="1"/>
            </p:cNvSpPr>
            <p:nvPr/>
          </p:nvSpPr>
          <p:spPr bwMode="auto">
            <a:xfrm>
              <a:off x="10044748" y="4516757"/>
              <a:ext cx="1853747" cy="280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72" tIns="63988" rIns="127972" bIns="63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МНИСС ГЛОНАС</a:t>
              </a:r>
            </a:p>
          </p:txBody>
        </p:sp>
        <p:grpSp>
          <p:nvGrpSpPr>
            <p:cNvPr id="41080" name="Группа 654"/>
            <p:cNvGrpSpPr>
              <a:grpSpLocks/>
            </p:cNvGrpSpPr>
            <p:nvPr/>
          </p:nvGrpSpPr>
          <p:grpSpPr bwMode="auto">
            <a:xfrm>
              <a:off x="9605787" y="4494394"/>
              <a:ext cx="184913" cy="292490"/>
              <a:chOff x="2569102" y="4634930"/>
              <a:chExt cx="200292" cy="232563"/>
            </a:xfrm>
          </p:grpSpPr>
          <p:sp>
            <p:nvSpPr>
              <p:cNvPr id="661" name="Скругленный прямоугольник 660"/>
              <p:cNvSpPr/>
              <p:nvPr/>
            </p:nvSpPr>
            <p:spPr>
              <a:xfrm>
                <a:off x="2569040" y="4707322"/>
                <a:ext cx="199746" cy="109215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662" name="Овал 661"/>
              <p:cNvSpPr/>
              <p:nvPr/>
            </p:nvSpPr>
            <p:spPr>
              <a:xfrm>
                <a:off x="2593600" y="4744122"/>
                <a:ext cx="45843" cy="581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663" name="Овал 662"/>
              <p:cNvSpPr/>
              <p:nvPr/>
            </p:nvSpPr>
            <p:spPr>
              <a:xfrm>
                <a:off x="2698385" y="4744122"/>
                <a:ext cx="45843" cy="5816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664" name="Скругленный прямоугольник 663"/>
              <p:cNvSpPr/>
              <p:nvPr/>
            </p:nvSpPr>
            <p:spPr>
              <a:xfrm>
                <a:off x="2593600" y="4821285"/>
                <a:ext cx="45843" cy="46297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665" name="Скругленный прямоугольник 664"/>
              <p:cNvSpPr/>
              <p:nvPr/>
            </p:nvSpPr>
            <p:spPr>
              <a:xfrm>
                <a:off x="2693472" y="4821285"/>
                <a:ext cx="45843" cy="46297"/>
              </a:xfrm>
              <a:prstGeom prst="roundRect">
                <a:avLst>
                  <a:gd name="adj" fmla="val 2678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666" name="Скругленный прямоугольник 665"/>
              <p:cNvSpPr/>
              <p:nvPr/>
            </p:nvSpPr>
            <p:spPr>
              <a:xfrm>
                <a:off x="2595236" y="4634908"/>
                <a:ext cx="145717" cy="80724"/>
              </a:xfrm>
              <a:prstGeom prst="roundRect">
                <a:avLst>
                  <a:gd name="adj" fmla="val 30698"/>
                </a:avLst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  <p:sp>
            <p:nvSpPr>
              <p:cNvPr id="667" name="Скругленный прямоугольник 666"/>
              <p:cNvSpPr/>
              <p:nvPr/>
            </p:nvSpPr>
            <p:spPr>
              <a:xfrm>
                <a:off x="2606698" y="4644404"/>
                <a:ext cx="122794" cy="68853"/>
              </a:xfrm>
              <a:prstGeom prst="roundRect">
                <a:avLst>
                  <a:gd name="adj" fmla="val 3069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75148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22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81" name="Text Box 97"/>
            <p:cNvSpPr txBox="1">
              <a:spLocks noChangeArrowheads="1"/>
            </p:cNvSpPr>
            <p:nvPr/>
          </p:nvSpPr>
          <p:spPr bwMode="auto">
            <a:xfrm>
              <a:off x="10083701" y="5590580"/>
              <a:ext cx="2008195" cy="2607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06937" tIns="53471" rIns="106937" bIns="53471">
              <a:spAutoFit/>
            </a:bodyPr>
            <a:lstStyle>
              <a:lvl1pPr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55713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55713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 - объездная дорога</a:t>
              </a:r>
            </a:p>
          </p:txBody>
        </p:sp>
        <p:sp>
          <p:nvSpPr>
            <p:cNvPr id="657" name="Овал 656"/>
            <p:cNvSpPr>
              <a:spLocks noChangeArrowheads="1"/>
            </p:cNvSpPr>
            <p:nvPr/>
          </p:nvSpPr>
          <p:spPr bwMode="auto">
            <a:xfrm rot="5238055">
              <a:off x="9612444" y="6625678"/>
              <a:ext cx="107497" cy="114878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dirty="0">
                <a:solidFill>
                  <a:srgbClr val="FFFFFF"/>
                </a:solidFill>
                <a:latin typeface="Calibri"/>
              </a:endParaRPr>
            </a:p>
          </p:txBody>
        </p:sp>
        <p:sp>
          <p:nvSpPr>
            <p:cNvPr id="41083" name="Text Box 97"/>
            <p:cNvSpPr txBox="1">
              <a:spLocks noChangeArrowheads="1"/>
            </p:cNvSpPr>
            <p:nvPr/>
          </p:nvSpPr>
          <p:spPr bwMode="auto">
            <a:xfrm>
              <a:off x="10093861" y="6546765"/>
              <a:ext cx="1809344" cy="250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>
                  <a:solidFill>
                    <a:srgbClr val="000000"/>
                  </a:solidFill>
                </a:rPr>
                <a:t>- </a:t>
              </a:r>
              <a:r>
                <a:rPr lang="ru-RU" altLang="ru-RU" sz="1100">
                  <a:solidFill>
                    <a:srgbClr val="000000"/>
                  </a:solidFill>
                </a:rPr>
                <a:t>Населенный</a:t>
              </a:r>
              <a:r>
                <a:rPr lang="ru-RU" altLang="ru-RU" sz="800">
                  <a:solidFill>
                    <a:srgbClr val="000000"/>
                  </a:solidFill>
                </a:rPr>
                <a:t> </a:t>
              </a:r>
              <a:r>
                <a:rPr lang="ru-RU" altLang="ru-RU" sz="1100">
                  <a:solidFill>
                    <a:srgbClr val="000000"/>
                  </a:solidFill>
                </a:rPr>
                <a:t>пункт</a:t>
              </a:r>
              <a:endParaRPr lang="ru-RU" altLang="ru-RU" sz="800">
                <a:solidFill>
                  <a:srgbClr val="000000"/>
                </a:solidFill>
              </a:endParaRPr>
            </a:p>
          </p:txBody>
        </p:sp>
        <p:sp>
          <p:nvSpPr>
            <p:cNvPr id="659" name="Полилиния 658"/>
            <p:cNvSpPr/>
            <p:nvPr/>
          </p:nvSpPr>
          <p:spPr>
            <a:xfrm>
              <a:off x="9546780" y="6196396"/>
              <a:ext cx="259987" cy="9555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600" dirty="0">
                <a:solidFill>
                  <a:srgbClr val="000000"/>
                </a:solidFill>
              </a:endParaRPr>
            </a:p>
          </p:txBody>
        </p:sp>
        <p:sp>
          <p:nvSpPr>
            <p:cNvPr id="41085" name="Text Box 97"/>
            <p:cNvSpPr txBox="1">
              <a:spLocks noChangeArrowheads="1"/>
            </p:cNvSpPr>
            <p:nvPr/>
          </p:nvSpPr>
          <p:spPr bwMode="auto">
            <a:xfrm>
              <a:off x="10123714" y="5970865"/>
              <a:ext cx="2202810" cy="7374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279525" eaLnBrk="0" hangingPunct="0"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1100">
                  <a:solidFill>
                    <a:srgbClr val="000000"/>
                  </a:solidFill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</p:grpSp>
      <p:sp>
        <p:nvSpPr>
          <p:cNvPr id="40971" name="Text Box 182"/>
          <p:cNvSpPr txBox="1">
            <a:spLocks noChangeArrowheads="1"/>
          </p:cNvSpPr>
          <p:nvPr/>
        </p:nvSpPr>
        <p:spPr bwMode="auto">
          <a:xfrm>
            <a:off x="4216400" y="6180138"/>
            <a:ext cx="1411288" cy="303101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6811" tIns="43405" rIns="86811" bIns="43405">
            <a:spAutoFit/>
          </a:bodyPr>
          <a:lstStyle>
            <a:defPPr>
              <a:defRPr lang="ru-RU"/>
            </a:defPPr>
            <a:lvl1pPr algn="ctr" defTabSz="685800" eaLnBrk="1" hangingPunct="1">
              <a:defRPr sz="14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685800" eaLnBrk="0" hangingPunct="0"/>
            <a:lvl3pPr marL="1143000" indent="-228600" defTabSz="685800" eaLnBrk="0" hangingPunct="0"/>
            <a:lvl4pPr marL="1600200" indent="-228600" defTabSz="685800" eaLnBrk="0" hangingPunct="0"/>
            <a:lvl5pPr marL="2057400" indent="-228600" defTabSz="685800" eaLnBrk="0" hangingPunct="0"/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/>
              <a:t>Шали</a:t>
            </a:r>
          </a:p>
        </p:txBody>
      </p:sp>
      <p:grpSp>
        <p:nvGrpSpPr>
          <p:cNvPr id="40972" name="Group 316"/>
          <p:cNvGrpSpPr>
            <a:grpSpLocks/>
          </p:cNvGrpSpPr>
          <p:nvPr/>
        </p:nvGrpSpPr>
        <p:grpSpPr bwMode="auto">
          <a:xfrm>
            <a:off x="5376864" y="2078040"/>
            <a:ext cx="285750" cy="331787"/>
            <a:chOff x="4727" y="2506"/>
            <a:chExt cx="706" cy="1172"/>
          </a:xfrm>
        </p:grpSpPr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4727" y="3560"/>
              <a:ext cx="47" cy="118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4774" y="2562"/>
              <a:ext cx="647" cy="1116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05" name="Rectangle 319"/>
            <p:cNvSpPr>
              <a:spLocks noChangeArrowheads="1"/>
            </p:cNvSpPr>
            <p:nvPr/>
          </p:nvSpPr>
          <p:spPr bwMode="auto">
            <a:xfrm>
              <a:off x="5190" y="3089"/>
              <a:ext cx="39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06" name="Rectangle 320"/>
            <p:cNvSpPr>
              <a:spLocks noChangeArrowheads="1"/>
            </p:cNvSpPr>
            <p:nvPr/>
          </p:nvSpPr>
          <p:spPr bwMode="auto">
            <a:xfrm>
              <a:off x="5166" y="3134"/>
              <a:ext cx="43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07" name="Rectangle 321"/>
            <p:cNvSpPr>
              <a:spLocks noChangeArrowheads="1"/>
            </p:cNvSpPr>
            <p:nvPr/>
          </p:nvSpPr>
          <p:spPr bwMode="auto">
            <a:xfrm>
              <a:off x="5307" y="3033"/>
              <a:ext cx="39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08" name="Rectangle 322"/>
            <p:cNvSpPr>
              <a:spLocks noChangeArrowheads="1"/>
            </p:cNvSpPr>
            <p:nvPr/>
          </p:nvSpPr>
          <p:spPr bwMode="auto">
            <a:xfrm>
              <a:off x="5288" y="3089"/>
              <a:ext cx="39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09" name="Rectangle 323"/>
            <p:cNvSpPr>
              <a:spLocks noChangeArrowheads="1"/>
            </p:cNvSpPr>
            <p:nvPr/>
          </p:nvSpPr>
          <p:spPr bwMode="auto">
            <a:xfrm>
              <a:off x="5288" y="2988"/>
              <a:ext cx="39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10" name="Rectangle 324"/>
            <p:cNvSpPr>
              <a:spLocks noChangeArrowheads="1"/>
            </p:cNvSpPr>
            <p:nvPr/>
          </p:nvSpPr>
          <p:spPr bwMode="auto">
            <a:xfrm>
              <a:off x="4774" y="3078"/>
              <a:ext cx="39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11" name="Rectangle 325"/>
            <p:cNvSpPr>
              <a:spLocks noChangeArrowheads="1"/>
            </p:cNvSpPr>
            <p:nvPr/>
          </p:nvSpPr>
          <p:spPr bwMode="auto">
            <a:xfrm>
              <a:off x="4774" y="3022"/>
              <a:ext cx="16" cy="4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12" name="Rectangle 326"/>
            <p:cNvSpPr>
              <a:spLocks noChangeArrowheads="1"/>
            </p:cNvSpPr>
            <p:nvPr/>
          </p:nvSpPr>
          <p:spPr bwMode="auto">
            <a:xfrm>
              <a:off x="4774" y="3123"/>
              <a:ext cx="16" cy="4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13" name="Rectangle 327"/>
            <p:cNvSpPr>
              <a:spLocks noChangeArrowheads="1"/>
            </p:cNvSpPr>
            <p:nvPr/>
          </p:nvSpPr>
          <p:spPr bwMode="auto">
            <a:xfrm>
              <a:off x="4947" y="3078"/>
              <a:ext cx="39" cy="3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14" name="Rectangle 328"/>
            <p:cNvSpPr>
              <a:spLocks noChangeArrowheads="1"/>
            </p:cNvSpPr>
            <p:nvPr/>
          </p:nvSpPr>
          <p:spPr bwMode="auto">
            <a:xfrm>
              <a:off x="4923" y="3123"/>
              <a:ext cx="39" cy="4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15" name="Rectangle 329"/>
            <p:cNvSpPr>
              <a:spLocks noChangeArrowheads="1"/>
            </p:cNvSpPr>
            <p:nvPr/>
          </p:nvSpPr>
          <p:spPr bwMode="auto">
            <a:xfrm>
              <a:off x="4774" y="3454"/>
              <a:ext cx="39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16" name="Rectangle 330"/>
            <p:cNvSpPr>
              <a:spLocks noChangeArrowheads="1"/>
            </p:cNvSpPr>
            <p:nvPr/>
          </p:nvSpPr>
          <p:spPr bwMode="auto">
            <a:xfrm>
              <a:off x="4774" y="3403"/>
              <a:ext cx="16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17" name="Rectangle 331"/>
            <p:cNvSpPr>
              <a:spLocks noChangeArrowheads="1"/>
            </p:cNvSpPr>
            <p:nvPr/>
          </p:nvSpPr>
          <p:spPr bwMode="auto">
            <a:xfrm>
              <a:off x="4774" y="3504"/>
              <a:ext cx="16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18" name="Rectangle 332"/>
            <p:cNvSpPr>
              <a:spLocks noChangeArrowheads="1"/>
            </p:cNvSpPr>
            <p:nvPr/>
          </p:nvSpPr>
          <p:spPr bwMode="auto">
            <a:xfrm>
              <a:off x="4947" y="3454"/>
              <a:ext cx="39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19" name="Rectangle 333"/>
            <p:cNvSpPr>
              <a:spLocks noChangeArrowheads="1"/>
            </p:cNvSpPr>
            <p:nvPr/>
          </p:nvSpPr>
          <p:spPr bwMode="auto">
            <a:xfrm>
              <a:off x="4923" y="3504"/>
              <a:ext cx="39" cy="3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20" name="Freeform 334"/>
            <p:cNvSpPr>
              <a:spLocks/>
            </p:cNvSpPr>
            <p:nvPr/>
          </p:nvSpPr>
          <p:spPr bwMode="auto">
            <a:xfrm>
              <a:off x="5025" y="3078"/>
              <a:ext cx="145" cy="90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4790" y="2506"/>
              <a:ext cx="616" cy="146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22" name="Rectangle 336"/>
            <p:cNvSpPr>
              <a:spLocks noChangeArrowheads="1"/>
            </p:cNvSpPr>
            <p:nvPr/>
          </p:nvSpPr>
          <p:spPr bwMode="auto">
            <a:xfrm>
              <a:off x="5406" y="2596"/>
              <a:ext cx="27" cy="118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23" name="Rectangle 337"/>
            <p:cNvSpPr>
              <a:spLocks noChangeArrowheads="1"/>
            </p:cNvSpPr>
            <p:nvPr/>
          </p:nvSpPr>
          <p:spPr bwMode="auto">
            <a:xfrm>
              <a:off x="4758" y="2596"/>
              <a:ext cx="31" cy="118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24" name="Rectangle 338"/>
            <p:cNvSpPr>
              <a:spLocks noChangeArrowheads="1"/>
            </p:cNvSpPr>
            <p:nvPr/>
          </p:nvSpPr>
          <p:spPr bwMode="auto">
            <a:xfrm>
              <a:off x="5025" y="3168"/>
              <a:ext cx="141" cy="32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25" name="Rectangle 339"/>
            <p:cNvSpPr>
              <a:spLocks noChangeArrowheads="1"/>
            </p:cNvSpPr>
            <p:nvPr/>
          </p:nvSpPr>
          <p:spPr bwMode="auto">
            <a:xfrm>
              <a:off x="5025" y="3493"/>
              <a:ext cx="141" cy="1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26" name="Rectangle 340"/>
            <p:cNvSpPr>
              <a:spLocks noChangeArrowheads="1"/>
            </p:cNvSpPr>
            <p:nvPr/>
          </p:nvSpPr>
          <p:spPr bwMode="auto">
            <a:xfrm>
              <a:off x="5025" y="3560"/>
              <a:ext cx="141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27" name="Rectangle 341"/>
            <p:cNvSpPr>
              <a:spLocks noChangeArrowheads="1"/>
            </p:cNvSpPr>
            <p:nvPr/>
          </p:nvSpPr>
          <p:spPr bwMode="auto">
            <a:xfrm>
              <a:off x="5025" y="3616"/>
              <a:ext cx="141" cy="1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28" name="Rectangle 342"/>
            <p:cNvSpPr>
              <a:spLocks noChangeArrowheads="1"/>
            </p:cNvSpPr>
            <p:nvPr/>
          </p:nvSpPr>
          <p:spPr bwMode="auto">
            <a:xfrm>
              <a:off x="5100" y="3185"/>
              <a:ext cx="59" cy="308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29" name="Rectangle 343"/>
            <p:cNvSpPr>
              <a:spLocks noChangeArrowheads="1"/>
            </p:cNvSpPr>
            <p:nvPr/>
          </p:nvSpPr>
          <p:spPr bwMode="auto">
            <a:xfrm>
              <a:off x="5100" y="3185"/>
              <a:ext cx="59" cy="308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30" name="Rectangle 344"/>
            <p:cNvSpPr>
              <a:spLocks noChangeArrowheads="1"/>
            </p:cNvSpPr>
            <p:nvPr/>
          </p:nvSpPr>
          <p:spPr bwMode="auto">
            <a:xfrm>
              <a:off x="5033" y="3185"/>
              <a:ext cx="63" cy="308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31" name="Rectangle 345"/>
            <p:cNvSpPr>
              <a:spLocks noChangeArrowheads="1"/>
            </p:cNvSpPr>
            <p:nvPr/>
          </p:nvSpPr>
          <p:spPr bwMode="auto">
            <a:xfrm>
              <a:off x="5100" y="3370"/>
              <a:ext cx="59" cy="22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32" name="Rectangle 346"/>
            <p:cNvSpPr>
              <a:spLocks noChangeArrowheads="1"/>
            </p:cNvSpPr>
            <p:nvPr/>
          </p:nvSpPr>
          <p:spPr bwMode="auto">
            <a:xfrm>
              <a:off x="5166" y="3420"/>
              <a:ext cx="35" cy="258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33" name="Rectangle 347"/>
            <p:cNvSpPr>
              <a:spLocks noChangeArrowheads="1"/>
            </p:cNvSpPr>
            <p:nvPr/>
          </p:nvSpPr>
          <p:spPr bwMode="auto">
            <a:xfrm>
              <a:off x="4994" y="3420"/>
              <a:ext cx="31" cy="258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34" name="Rectangle 348"/>
            <p:cNvSpPr>
              <a:spLocks noChangeArrowheads="1"/>
            </p:cNvSpPr>
            <p:nvPr/>
          </p:nvSpPr>
          <p:spPr bwMode="auto">
            <a:xfrm>
              <a:off x="5025" y="3510"/>
              <a:ext cx="141" cy="5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35" name="Rectangle 349"/>
            <p:cNvSpPr>
              <a:spLocks noChangeArrowheads="1"/>
            </p:cNvSpPr>
            <p:nvPr/>
          </p:nvSpPr>
          <p:spPr bwMode="auto">
            <a:xfrm>
              <a:off x="5025" y="3571"/>
              <a:ext cx="141" cy="45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36" name="Rectangle 350"/>
            <p:cNvSpPr>
              <a:spLocks noChangeArrowheads="1"/>
            </p:cNvSpPr>
            <p:nvPr/>
          </p:nvSpPr>
          <p:spPr bwMode="auto">
            <a:xfrm>
              <a:off x="5025" y="3633"/>
              <a:ext cx="141" cy="45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37" name="Rectangle 351"/>
            <p:cNvSpPr>
              <a:spLocks noChangeArrowheads="1"/>
            </p:cNvSpPr>
            <p:nvPr/>
          </p:nvSpPr>
          <p:spPr bwMode="auto">
            <a:xfrm>
              <a:off x="5100" y="3370"/>
              <a:ext cx="59" cy="2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38" name="Rectangle 352"/>
            <p:cNvSpPr>
              <a:spLocks noChangeArrowheads="1"/>
            </p:cNvSpPr>
            <p:nvPr/>
          </p:nvSpPr>
          <p:spPr bwMode="auto">
            <a:xfrm>
              <a:off x="5033" y="3370"/>
              <a:ext cx="63" cy="2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39" name="Rectangle 353"/>
            <p:cNvSpPr>
              <a:spLocks noChangeArrowheads="1"/>
            </p:cNvSpPr>
            <p:nvPr/>
          </p:nvSpPr>
          <p:spPr bwMode="auto">
            <a:xfrm>
              <a:off x="5100" y="3314"/>
              <a:ext cx="16" cy="5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40" name="Rectangle 354"/>
            <p:cNvSpPr>
              <a:spLocks noChangeArrowheads="1"/>
            </p:cNvSpPr>
            <p:nvPr/>
          </p:nvSpPr>
          <p:spPr bwMode="auto">
            <a:xfrm>
              <a:off x="5080" y="3314"/>
              <a:ext cx="16" cy="5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41" name="Rectangle 355"/>
            <p:cNvSpPr>
              <a:spLocks noChangeArrowheads="1"/>
            </p:cNvSpPr>
            <p:nvPr/>
          </p:nvSpPr>
          <p:spPr bwMode="auto">
            <a:xfrm>
              <a:off x="5100" y="3398"/>
              <a:ext cx="59" cy="1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42" name="Rectangle 356"/>
            <p:cNvSpPr>
              <a:spLocks noChangeArrowheads="1"/>
            </p:cNvSpPr>
            <p:nvPr/>
          </p:nvSpPr>
          <p:spPr bwMode="auto">
            <a:xfrm>
              <a:off x="5033" y="3398"/>
              <a:ext cx="63" cy="1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43" name="Rectangle 357"/>
            <p:cNvSpPr>
              <a:spLocks noChangeArrowheads="1"/>
            </p:cNvSpPr>
            <p:nvPr/>
          </p:nvSpPr>
          <p:spPr bwMode="auto">
            <a:xfrm>
              <a:off x="5166" y="3555"/>
              <a:ext cx="35" cy="2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44" name="Rectangle 358"/>
            <p:cNvSpPr>
              <a:spLocks noChangeArrowheads="1"/>
            </p:cNvSpPr>
            <p:nvPr/>
          </p:nvSpPr>
          <p:spPr bwMode="auto">
            <a:xfrm>
              <a:off x="4994" y="3555"/>
              <a:ext cx="31" cy="2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45" name="Rectangle 359"/>
            <p:cNvSpPr>
              <a:spLocks noChangeArrowheads="1"/>
            </p:cNvSpPr>
            <p:nvPr/>
          </p:nvSpPr>
          <p:spPr bwMode="auto">
            <a:xfrm>
              <a:off x="5335" y="2747"/>
              <a:ext cx="51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46" name="Rectangle 360"/>
            <p:cNvSpPr>
              <a:spLocks noChangeArrowheads="1"/>
            </p:cNvSpPr>
            <p:nvPr/>
          </p:nvSpPr>
          <p:spPr bwMode="auto">
            <a:xfrm>
              <a:off x="5229" y="3168"/>
              <a:ext cx="51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47" name="Rectangle 361"/>
            <p:cNvSpPr>
              <a:spLocks noChangeArrowheads="1"/>
            </p:cNvSpPr>
            <p:nvPr/>
          </p:nvSpPr>
          <p:spPr bwMode="auto">
            <a:xfrm>
              <a:off x="4911" y="2747"/>
              <a:ext cx="51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48" name="Rectangle 362"/>
            <p:cNvSpPr>
              <a:spLocks noChangeArrowheads="1"/>
            </p:cNvSpPr>
            <p:nvPr/>
          </p:nvSpPr>
          <p:spPr bwMode="auto">
            <a:xfrm>
              <a:off x="5123" y="2747"/>
              <a:ext cx="51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49" name="Rectangle 363"/>
            <p:cNvSpPr>
              <a:spLocks noChangeArrowheads="1"/>
            </p:cNvSpPr>
            <p:nvPr/>
          </p:nvSpPr>
          <p:spPr bwMode="auto">
            <a:xfrm>
              <a:off x="5229" y="2747"/>
              <a:ext cx="51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50" name="Rectangle 364"/>
            <p:cNvSpPr>
              <a:spLocks noChangeArrowheads="1"/>
            </p:cNvSpPr>
            <p:nvPr/>
          </p:nvSpPr>
          <p:spPr bwMode="auto">
            <a:xfrm>
              <a:off x="5335" y="3168"/>
              <a:ext cx="51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51" name="Rectangle 365"/>
            <p:cNvSpPr>
              <a:spLocks noChangeArrowheads="1"/>
            </p:cNvSpPr>
            <p:nvPr/>
          </p:nvSpPr>
          <p:spPr bwMode="auto">
            <a:xfrm>
              <a:off x="5017" y="2747"/>
              <a:ext cx="51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52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1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53" name="Rectangle 367"/>
            <p:cNvSpPr>
              <a:spLocks noChangeArrowheads="1"/>
            </p:cNvSpPr>
            <p:nvPr/>
          </p:nvSpPr>
          <p:spPr bwMode="auto">
            <a:xfrm>
              <a:off x="4911" y="3168"/>
              <a:ext cx="51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54" name="Rectangle 368"/>
            <p:cNvSpPr>
              <a:spLocks noChangeArrowheads="1"/>
            </p:cNvSpPr>
            <p:nvPr/>
          </p:nvSpPr>
          <p:spPr bwMode="auto">
            <a:xfrm>
              <a:off x="4809" y="3168"/>
              <a:ext cx="51" cy="26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55" name="Freeform 369"/>
            <p:cNvSpPr>
              <a:spLocks/>
            </p:cNvSpPr>
            <p:nvPr/>
          </p:nvSpPr>
          <p:spPr bwMode="auto">
            <a:xfrm>
              <a:off x="5115" y="2719"/>
              <a:ext cx="71" cy="325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56" name="Freeform 370"/>
            <p:cNvSpPr>
              <a:spLocks/>
            </p:cNvSpPr>
            <p:nvPr/>
          </p:nvSpPr>
          <p:spPr bwMode="auto">
            <a:xfrm>
              <a:off x="5174" y="2719"/>
              <a:ext cx="12" cy="325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57" name="Freeform 371"/>
            <p:cNvSpPr>
              <a:spLocks/>
            </p:cNvSpPr>
            <p:nvPr/>
          </p:nvSpPr>
          <p:spPr bwMode="auto">
            <a:xfrm>
              <a:off x="5217" y="2719"/>
              <a:ext cx="75" cy="325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58" name="Freeform 372"/>
            <p:cNvSpPr>
              <a:spLocks/>
            </p:cNvSpPr>
            <p:nvPr/>
          </p:nvSpPr>
          <p:spPr bwMode="auto">
            <a:xfrm>
              <a:off x="5280" y="2719"/>
              <a:ext cx="12" cy="325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59" name="Freeform 373"/>
            <p:cNvSpPr>
              <a:spLocks/>
            </p:cNvSpPr>
            <p:nvPr/>
          </p:nvSpPr>
          <p:spPr bwMode="auto">
            <a:xfrm>
              <a:off x="5323" y="2719"/>
              <a:ext cx="75" cy="325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60" name="Freeform 374"/>
            <p:cNvSpPr>
              <a:spLocks/>
            </p:cNvSpPr>
            <p:nvPr/>
          </p:nvSpPr>
          <p:spPr bwMode="auto">
            <a:xfrm>
              <a:off x="5386" y="2719"/>
              <a:ext cx="12" cy="325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61" name="Freeform 375"/>
            <p:cNvSpPr>
              <a:spLocks/>
            </p:cNvSpPr>
            <p:nvPr/>
          </p:nvSpPr>
          <p:spPr bwMode="auto">
            <a:xfrm>
              <a:off x="5217" y="3140"/>
              <a:ext cx="75" cy="325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62" name="Freeform 376"/>
            <p:cNvSpPr>
              <a:spLocks/>
            </p:cNvSpPr>
            <p:nvPr/>
          </p:nvSpPr>
          <p:spPr bwMode="auto">
            <a:xfrm>
              <a:off x="5280" y="3140"/>
              <a:ext cx="12" cy="325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63" name="Freeform 377"/>
            <p:cNvSpPr>
              <a:spLocks/>
            </p:cNvSpPr>
            <p:nvPr/>
          </p:nvSpPr>
          <p:spPr bwMode="auto">
            <a:xfrm>
              <a:off x="5323" y="3140"/>
              <a:ext cx="75" cy="325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64" name="Freeform 378"/>
            <p:cNvSpPr>
              <a:spLocks/>
            </p:cNvSpPr>
            <p:nvPr/>
          </p:nvSpPr>
          <p:spPr bwMode="auto">
            <a:xfrm>
              <a:off x="5386" y="3140"/>
              <a:ext cx="12" cy="325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65" name="Freeform 379"/>
            <p:cNvSpPr>
              <a:spLocks/>
            </p:cNvSpPr>
            <p:nvPr/>
          </p:nvSpPr>
          <p:spPr bwMode="auto">
            <a:xfrm>
              <a:off x="5009" y="2719"/>
              <a:ext cx="71" cy="325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66" name="Freeform 380"/>
            <p:cNvSpPr>
              <a:spLocks/>
            </p:cNvSpPr>
            <p:nvPr/>
          </p:nvSpPr>
          <p:spPr bwMode="auto">
            <a:xfrm>
              <a:off x="5009" y="2719"/>
              <a:ext cx="8" cy="325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67" name="Freeform 381"/>
            <p:cNvSpPr>
              <a:spLocks/>
            </p:cNvSpPr>
            <p:nvPr/>
          </p:nvSpPr>
          <p:spPr bwMode="auto">
            <a:xfrm>
              <a:off x="4903" y="2719"/>
              <a:ext cx="71" cy="325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68" name="Freeform 382"/>
            <p:cNvSpPr>
              <a:spLocks/>
            </p:cNvSpPr>
            <p:nvPr/>
          </p:nvSpPr>
          <p:spPr bwMode="auto">
            <a:xfrm>
              <a:off x="4903" y="2719"/>
              <a:ext cx="8" cy="325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69" name="Freeform 383"/>
            <p:cNvSpPr>
              <a:spLocks/>
            </p:cNvSpPr>
            <p:nvPr/>
          </p:nvSpPr>
          <p:spPr bwMode="auto">
            <a:xfrm>
              <a:off x="4798" y="2719"/>
              <a:ext cx="75" cy="325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70" name="Freeform 384"/>
            <p:cNvSpPr>
              <a:spLocks/>
            </p:cNvSpPr>
            <p:nvPr/>
          </p:nvSpPr>
          <p:spPr bwMode="auto">
            <a:xfrm>
              <a:off x="4798" y="2719"/>
              <a:ext cx="12" cy="325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71" name="Freeform 386"/>
            <p:cNvSpPr>
              <a:spLocks/>
            </p:cNvSpPr>
            <p:nvPr/>
          </p:nvSpPr>
          <p:spPr bwMode="auto">
            <a:xfrm>
              <a:off x="4903" y="3140"/>
              <a:ext cx="8" cy="325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72" name="Freeform 387"/>
            <p:cNvSpPr>
              <a:spLocks/>
            </p:cNvSpPr>
            <p:nvPr/>
          </p:nvSpPr>
          <p:spPr bwMode="auto">
            <a:xfrm>
              <a:off x="4798" y="3140"/>
              <a:ext cx="75" cy="325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73" name="Freeform 388"/>
            <p:cNvSpPr>
              <a:spLocks/>
            </p:cNvSpPr>
            <p:nvPr/>
          </p:nvSpPr>
          <p:spPr bwMode="auto">
            <a:xfrm>
              <a:off x="4798" y="3140"/>
              <a:ext cx="12" cy="325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74" name="Rectangle 389"/>
            <p:cNvSpPr>
              <a:spLocks noChangeArrowheads="1"/>
            </p:cNvSpPr>
            <p:nvPr/>
          </p:nvSpPr>
          <p:spPr bwMode="auto">
            <a:xfrm>
              <a:off x="5115" y="2899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75" name="Rectangle 390"/>
            <p:cNvSpPr>
              <a:spLocks noChangeArrowheads="1"/>
            </p:cNvSpPr>
            <p:nvPr/>
          </p:nvSpPr>
          <p:spPr bwMode="auto">
            <a:xfrm>
              <a:off x="5217" y="2899"/>
              <a:ext cx="75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76" name="Rectangle 391"/>
            <p:cNvSpPr>
              <a:spLocks noChangeArrowheads="1"/>
            </p:cNvSpPr>
            <p:nvPr/>
          </p:nvSpPr>
          <p:spPr bwMode="auto">
            <a:xfrm>
              <a:off x="5323" y="2899"/>
              <a:ext cx="75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77" name="Rectangle 392"/>
            <p:cNvSpPr>
              <a:spLocks noChangeArrowheads="1"/>
            </p:cNvSpPr>
            <p:nvPr/>
          </p:nvSpPr>
          <p:spPr bwMode="auto">
            <a:xfrm>
              <a:off x="5009" y="2899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78" name="Rectangle 393"/>
            <p:cNvSpPr>
              <a:spLocks noChangeArrowheads="1"/>
            </p:cNvSpPr>
            <p:nvPr/>
          </p:nvSpPr>
          <p:spPr bwMode="auto">
            <a:xfrm>
              <a:off x="4903" y="2899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79" name="Rectangle 394"/>
            <p:cNvSpPr>
              <a:spLocks noChangeArrowheads="1"/>
            </p:cNvSpPr>
            <p:nvPr/>
          </p:nvSpPr>
          <p:spPr bwMode="auto">
            <a:xfrm>
              <a:off x="4798" y="2899"/>
              <a:ext cx="75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  <p:sp>
          <p:nvSpPr>
            <p:cNvPr id="480" name="Freeform 395"/>
            <p:cNvSpPr>
              <a:spLocks/>
            </p:cNvSpPr>
            <p:nvPr/>
          </p:nvSpPr>
          <p:spPr bwMode="auto">
            <a:xfrm>
              <a:off x="4986" y="2736"/>
              <a:ext cx="12" cy="39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107514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200">
                <a:solidFill>
                  <a:prstClr val="black"/>
                </a:solidFill>
                <a:latin typeface="Calibri" pitchFamily="34" charset="0"/>
              </a:endParaRPr>
            </a:p>
          </p:txBody>
        </p:sp>
      </p:grpSp>
      <p:sp>
        <p:nvSpPr>
          <p:cNvPr id="632" name="AutoShape 24"/>
          <p:cNvSpPr>
            <a:spLocks noChangeArrowheads="1"/>
          </p:cNvSpPr>
          <p:nvPr/>
        </p:nvSpPr>
        <p:spPr bwMode="auto">
          <a:xfrm>
            <a:off x="585790" y="5143501"/>
            <a:ext cx="2860675" cy="2595563"/>
          </a:xfrm>
          <a:prstGeom prst="wedgeRectCallout">
            <a:avLst>
              <a:gd name="adj1" fmla="val 67909"/>
              <a:gd name="adj2" fmla="val -54855"/>
            </a:avLst>
          </a:prstGeom>
          <a:solidFill>
            <a:srgbClr val="FFEC79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99565" tIns="49786" rIns="99565" bIns="49786"/>
          <a:lstStyle>
            <a:lvl1pPr defTabSz="788988" eaLnBrk="0" hangingPunct="0">
              <a:spcBef>
                <a:spcPct val="20000"/>
              </a:spcBef>
              <a:buChar char="•"/>
              <a:defRPr sz="3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88988" eaLnBrk="0" hangingPunct="0">
              <a:spcBef>
                <a:spcPct val="20000"/>
              </a:spcBef>
              <a:buChar char="–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88988" eaLnBrk="0" hangingPunct="0"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88988" eaLnBrk="0" hangingPunct="0">
              <a:spcBef>
                <a:spcPct val="20000"/>
              </a:spcBef>
              <a:buChar char="–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88988" eaLnBrk="0" hangingPunct="0">
              <a:spcBef>
                <a:spcPct val="20000"/>
              </a:spcBef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8898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auto">
              <a:spcBef>
                <a:spcPct val="0"/>
              </a:spcBef>
              <a:spcAft>
                <a:spcPts val="0"/>
              </a:spcAft>
              <a:buFontTx/>
              <a:buNone/>
              <a:defRPr/>
            </a:pPr>
            <a:r>
              <a:rPr lang="ru-RU" altLang="ru-RU" sz="1600" b="1" u="sng" dirty="0">
                <a:solidFill>
                  <a:srgbClr val="000000"/>
                </a:solidFill>
                <a:latin typeface="Times New Roman" panose="02020603050405020304" pitchFamily="18" charset="0"/>
              </a:rPr>
              <a:t>835 км</a:t>
            </a:r>
          </a:p>
        </p:txBody>
      </p:sp>
      <p:pic>
        <p:nvPicPr>
          <p:cNvPr id="4097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676" y="5470526"/>
            <a:ext cx="2392363" cy="2147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Полилиния 4"/>
          <p:cNvSpPr/>
          <p:nvPr/>
        </p:nvSpPr>
        <p:spPr>
          <a:xfrm>
            <a:off x="5489577" y="5373690"/>
            <a:ext cx="3057524" cy="3846511"/>
          </a:xfrm>
          <a:custGeom>
            <a:avLst/>
            <a:gdLst>
              <a:gd name="connsiteX0" fmla="*/ 0 w 2182969"/>
              <a:gd name="connsiteY0" fmla="*/ 0 h 2060620"/>
              <a:gd name="connsiteX1" fmla="*/ 128789 w 2182969"/>
              <a:gd name="connsiteY1" fmla="*/ 206062 h 2060620"/>
              <a:gd name="connsiteX2" fmla="*/ 148107 w 2182969"/>
              <a:gd name="connsiteY2" fmla="*/ 289775 h 2060620"/>
              <a:gd name="connsiteX3" fmla="*/ 296214 w 2182969"/>
              <a:gd name="connsiteY3" fmla="*/ 573110 h 2060620"/>
              <a:gd name="connsiteX4" fmla="*/ 412124 w 2182969"/>
              <a:gd name="connsiteY4" fmla="*/ 669702 h 2060620"/>
              <a:gd name="connsiteX5" fmla="*/ 643944 w 2182969"/>
              <a:gd name="connsiteY5" fmla="*/ 875764 h 2060620"/>
              <a:gd name="connsiteX6" fmla="*/ 637504 w 2182969"/>
              <a:gd name="connsiteY6" fmla="*/ 1004552 h 2060620"/>
              <a:gd name="connsiteX7" fmla="*/ 766293 w 2182969"/>
              <a:gd name="connsiteY7" fmla="*/ 1101144 h 2060620"/>
              <a:gd name="connsiteX8" fmla="*/ 946597 w 2182969"/>
              <a:gd name="connsiteY8" fmla="*/ 1551904 h 2060620"/>
              <a:gd name="connsiteX9" fmla="*/ 991673 w 2182969"/>
              <a:gd name="connsiteY9" fmla="*/ 2060620 h 2060620"/>
              <a:gd name="connsiteX10" fmla="*/ 1320084 w 2182969"/>
              <a:gd name="connsiteY10" fmla="*/ 1854558 h 2060620"/>
              <a:gd name="connsiteX11" fmla="*/ 1764406 w 2182969"/>
              <a:gd name="connsiteY11" fmla="*/ 1648496 h 2060620"/>
              <a:gd name="connsiteX12" fmla="*/ 2182969 w 2182969"/>
              <a:gd name="connsiteY12" fmla="*/ 1126902 h 2060620"/>
              <a:gd name="connsiteX13" fmla="*/ 2060620 w 2182969"/>
              <a:gd name="connsiteY13" fmla="*/ 856445 h 2060620"/>
              <a:gd name="connsiteX14" fmla="*/ 2060620 w 2182969"/>
              <a:gd name="connsiteY14" fmla="*/ 856445 h 2060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82969" h="2060620">
                <a:moveTo>
                  <a:pt x="0" y="0"/>
                </a:moveTo>
                <a:lnTo>
                  <a:pt x="128789" y="206062"/>
                </a:lnTo>
                <a:lnTo>
                  <a:pt x="148107" y="289775"/>
                </a:lnTo>
                <a:lnTo>
                  <a:pt x="296214" y="573110"/>
                </a:lnTo>
                <a:lnTo>
                  <a:pt x="412124" y="669702"/>
                </a:lnTo>
                <a:lnTo>
                  <a:pt x="643944" y="875764"/>
                </a:lnTo>
                <a:lnTo>
                  <a:pt x="637504" y="1004552"/>
                </a:lnTo>
                <a:lnTo>
                  <a:pt x="766293" y="1101144"/>
                </a:lnTo>
                <a:lnTo>
                  <a:pt x="946597" y="1551904"/>
                </a:lnTo>
                <a:lnTo>
                  <a:pt x="991673" y="2060620"/>
                </a:lnTo>
                <a:lnTo>
                  <a:pt x="1320084" y="1854558"/>
                </a:lnTo>
                <a:lnTo>
                  <a:pt x="1764406" y="1648496"/>
                </a:lnTo>
                <a:lnTo>
                  <a:pt x="2182969" y="1126902"/>
                </a:lnTo>
                <a:lnTo>
                  <a:pt x="2060620" y="856445"/>
                </a:lnTo>
                <a:lnTo>
                  <a:pt x="2060620" y="856445"/>
                </a:lnTo>
              </a:path>
            </a:pathLst>
          </a:custGeom>
          <a:ln w="28575">
            <a:solidFill>
              <a:srgbClr val="0070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43353" tIns="71676" rIns="143353" bIns="71676" anchor="ctr"/>
          <a:lstStyle/>
          <a:p>
            <a:pPr algn="ctr" defTabSz="10751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200">
              <a:solidFill>
                <a:prstClr val="black"/>
              </a:solidFill>
            </a:endParaRPr>
          </a:p>
        </p:txBody>
      </p:sp>
      <p:grpSp>
        <p:nvGrpSpPr>
          <p:cNvPr id="40976" name="Группа 7"/>
          <p:cNvGrpSpPr>
            <a:grpSpLocks/>
          </p:cNvGrpSpPr>
          <p:nvPr/>
        </p:nvGrpSpPr>
        <p:grpSpPr bwMode="auto">
          <a:xfrm>
            <a:off x="5654677" y="2239963"/>
            <a:ext cx="279399" cy="396876"/>
            <a:chOff x="9601200" y="2539427"/>
            <a:chExt cx="200137" cy="212436"/>
          </a:xfrm>
        </p:grpSpPr>
        <p:sp>
          <p:nvSpPr>
            <p:cNvPr id="297" name="Line 281"/>
            <p:cNvSpPr>
              <a:spLocks noChangeShapeType="1"/>
            </p:cNvSpPr>
            <p:nvPr/>
          </p:nvSpPr>
          <p:spPr bwMode="auto">
            <a:xfrm>
              <a:off x="9603474" y="2552173"/>
              <a:ext cx="0" cy="19969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502922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endParaRPr>
            </a:p>
          </p:txBody>
        </p:sp>
        <p:sp>
          <p:nvSpPr>
            <p:cNvPr id="298" name="Freeform 285"/>
            <p:cNvSpPr>
              <a:spLocks/>
            </p:cNvSpPr>
            <p:nvPr/>
          </p:nvSpPr>
          <p:spPr bwMode="auto">
            <a:xfrm>
              <a:off x="9601200" y="2539427"/>
              <a:ext cx="200137" cy="152104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502922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/>
              </a:endParaRPr>
            </a:p>
          </p:txBody>
        </p:sp>
      </p:grpSp>
      <p:sp>
        <p:nvSpPr>
          <p:cNvPr id="40977" name="Text Box 182"/>
          <p:cNvSpPr txBox="1">
            <a:spLocks noChangeArrowheads="1"/>
          </p:cNvSpPr>
          <p:nvPr/>
        </p:nvSpPr>
        <p:spPr bwMode="auto">
          <a:xfrm>
            <a:off x="5087939" y="1362075"/>
            <a:ext cx="1411287" cy="20252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3410" tIns="31705" rIns="63410" bIns="31705">
            <a:spAutoFit/>
          </a:bodyPr>
          <a:lstStyle>
            <a:lvl1pPr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900" b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Пестрецы</a:t>
            </a:r>
          </a:p>
        </p:txBody>
      </p:sp>
      <p:sp>
        <p:nvSpPr>
          <p:cNvPr id="302" name="Овал 301"/>
          <p:cNvSpPr>
            <a:spLocks noChangeArrowheads="1"/>
          </p:cNvSpPr>
          <p:nvPr/>
        </p:nvSpPr>
        <p:spPr bwMode="auto">
          <a:xfrm rot="5238055">
            <a:off x="5780089" y="1763714"/>
            <a:ext cx="250826" cy="20002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80405" tIns="40202" rIns="80405" bIns="40202" anchor="ctr"/>
          <a:lstStyle/>
          <a:p>
            <a:pPr defTabSz="10751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600" dirty="0">
              <a:solidFill>
                <a:srgbClr val="FFFFFF"/>
              </a:solidFill>
              <a:latin typeface="Calibri"/>
            </a:endParaRPr>
          </a:p>
        </p:txBody>
      </p:sp>
      <p:grpSp>
        <p:nvGrpSpPr>
          <p:cNvPr id="40979" name="Группа 291"/>
          <p:cNvGrpSpPr>
            <a:grpSpLocks/>
          </p:cNvGrpSpPr>
          <p:nvPr/>
        </p:nvGrpSpPr>
        <p:grpSpPr bwMode="auto">
          <a:xfrm>
            <a:off x="12115801" y="31750"/>
            <a:ext cx="608013" cy="596900"/>
            <a:chOff x="8738280" y="13262"/>
            <a:chExt cx="405720" cy="363149"/>
          </a:xfrm>
        </p:grpSpPr>
        <p:sp>
          <p:nvSpPr>
            <p:cNvPr id="293" name="Равнобедренный треугольник 292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3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294" name="TextBox 293"/>
            <p:cNvSpPr txBox="1"/>
            <p:nvPr/>
          </p:nvSpPr>
          <p:spPr bwMode="auto">
            <a:xfrm>
              <a:off x="8869636" y="20023"/>
              <a:ext cx="143009" cy="2250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61D06951-DC89-4BE9-9DFD-F96EDC6EE730}" type="slidenum">
                <a:rPr lang="ru-RU" sz="24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9</a:t>
              </a:fld>
              <a:endParaRPr lang="ru-RU" sz="24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40980" name="Заголовок 1"/>
          <p:cNvSpPr txBox="1">
            <a:spLocks/>
          </p:cNvSpPr>
          <p:nvPr/>
        </p:nvSpPr>
        <p:spPr bwMode="auto">
          <a:xfrm>
            <a:off x="-11113" y="1589"/>
            <a:ext cx="12812713" cy="8366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5182" tIns="32583" rIns="65182" bIns="32583" anchor="ctr"/>
          <a:lstStyle>
            <a:defPPr>
              <a:defRPr lang="ru-RU"/>
            </a:defPPr>
            <a:lvl1pPr algn="ctr" defTabSz="1274652">
              <a:lnSpc>
                <a:spcPct val="80000"/>
              </a:lnSpc>
              <a:defRPr sz="2000" b="1">
                <a:solidFill>
                  <a:srgbClr val="000000"/>
                </a:solidFill>
                <a:cs typeface="Times New Roman" pitchFamily="18" charset="0"/>
              </a:defRPr>
            </a:lvl1pPr>
          </a:lstStyle>
          <a:p>
            <a:r>
              <a:rPr lang="ru-RU" altLang="ru-RU" dirty="0"/>
              <a:t>ИНФОРМАЦИОННЫЕ МАТЕРИАЛЫ ПО РИСКУ НАРУШЕНИЯ ТРАНСПОРТНОГО</a:t>
            </a:r>
          </a:p>
          <a:p>
            <a:r>
              <a:rPr lang="ru-RU" altLang="ru-RU" dirty="0"/>
              <a:t> СООБЩЕНИЯ НА ТЕРРИТОРИИ ПЕСТРЕЧИНСКОГО РАЙОНА  </a:t>
            </a:r>
          </a:p>
          <a:p>
            <a:r>
              <a:rPr lang="ru-RU" altLang="ru-RU" dirty="0"/>
              <a:t>РЕСПУБЛИКИ ТАТАРСТАН</a:t>
            </a:r>
          </a:p>
        </p:txBody>
      </p:sp>
      <p:sp>
        <p:nvSpPr>
          <p:cNvPr id="4098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0" tIns="45702" rIns="91400" bIns="45702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03" name="Прямоугольник 302"/>
          <p:cNvSpPr/>
          <p:nvPr/>
        </p:nvSpPr>
        <p:spPr>
          <a:xfrm>
            <a:off x="-22226" y="864577"/>
            <a:ext cx="3514726" cy="48260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490" tIns="53745" rIns="107490" bIns="53745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9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sp>
        <p:nvSpPr>
          <p:cNvPr id="292" name="Прямоугольник 291"/>
          <p:cNvSpPr/>
          <p:nvPr/>
        </p:nvSpPr>
        <p:spPr>
          <a:xfrm>
            <a:off x="6499226" y="6180138"/>
            <a:ext cx="1028700" cy="1147763"/>
          </a:xfrm>
          <a:prstGeom prst="rect">
            <a:avLst/>
          </a:prstGeom>
          <a:noFill/>
          <a:ln w="158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3353" tIns="71676" rIns="143353" bIns="71676" anchor="ctr"/>
          <a:lstStyle/>
          <a:p>
            <a:pPr algn="ctr" defTabSz="107514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200">
              <a:solidFill>
                <a:prstClr val="white"/>
              </a:solidFill>
            </a:endParaRPr>
          </a:p>
        </p:txBody>
      </p:sp>
      <p:pic>
        <p:nvPicPr>
          <p:cNvPr id="296" name="Пестречинский Шали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6"/>
          <a:srcRect l="6771" t="17716" r="11424"/>
          <a:stretch/>
        </p:blipFill>
        <p:spPr>
          <a:xfrm>
            <a:off x="7681620" y="1524000"/>
            <a:ext cx="3426216" cy="2391487"/>
          </a:xfrm>
          <a:prstGeom prst="rect">
            <a:avLst/>
          </a:prstGeom>
          <a:solidFill>
            <a:sysClr val="window" lastClr="FFFFFF"/>
          </a:solidFill>
          <a:ln>
            <a:solidFill>
              <a:srgbClr val="1F497D">
                <a:lumMod val="50000"/>
              </a:srgbClr>
            </a:solidFill>
          </a:ln>
        </p:spPr>
      </p:pic>
      <p:pic>
        <p:nvPicPr>
          <p:cNvPr id="295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8088" y="1382409"/>
            <a:ext cx="3492500" cy="25922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223376479"/>
      </p:ext>
    </p:extLst>
  </p:cSld>
  <p:clrMapOvr>
    <a:masterClrMapping/>
  </p:clrMapOvr>
  <p:transition spd="slow" advClick="0" advTm="3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200" fill="hold"/>
                                        <p:tgtEl>
                                          <p:spTgt spid="29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9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9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6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96"/>
                </p:tgtEl>
              </p:cMediaNode>
            </p:video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51477</TotalTime>
  <Words>2375</Words>
  <Application>Microsoft Office PowerPoint</Application>
  <PresentationFormat>A3 (297x420 мм)</PresentationFormat>
  <Paragraphs>1047</Paragraphs>
  <Slides>24</Slides>
  <Notes>10</Notes>
  <HiddenSlides>0</HiddenSlides>
  <MMClips>4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24</vt:i4>
      </vt:variant>
    </vt:vector>
  </HeadingPairs>
  <TitlesOfParts>
    <vt:vector size="30" baseType="lpstr">
      <vt:lpstr>Поток</vt:lpstr>
      <vt:lpstr>2_Поток</vt:lpstr>
      <vt:lpstr>3_Поток</vt:lpstr>
      <vt:lpstr>4_Поток</vt:lpstr>
      <vt:lpstr>22_Тема Office</vt:lpstr>
      <vt:lpstr>21_Тема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3097</cp:revision>
  <cp:lastPrinted>2020-06-04T16:57:06Z</cp:lastPrinted>
  <dcterms:created xsi:type="dcterms:W3CDTF">2016-06-03T06:31:21Z</dcterms:created>
  <dcterms:modified xsi:type="dcterms:W3CDTF">2021-01-18T09:49:28Z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